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98" r:id="rId1"/>
  </p:sldMasterIdLst>
  <p:notesMasterIdLst>
    <p:notesMasterId r:id="rId16"/>
  </p:notesMasterIdLst>
  <p:sldIdLst>
    <p:sldId id="800" r:id="rId2"/>
    <p:sldId id="796" r:id="rId3"/>
    <p:sldId id="792" r:id="rId4"/>
    <p:sldId id="793" r:id="rId5"/>
    <p:sldId id="788" r:id="rId6"/>
    <p:sldId id="798" r:id="rId7"/>
    <p:sldId id="801" r:id="rId8"/>
    <p:sldId id="802" r:id="rId9"/>
    <p:sldId id="794" r:id="rId10"/>
    <p:sldId id="787" r:id="rId11"/>
    <p:sldId id="795" r:id="rId12"/>
    <p:sldId id="803" r:id="rId13"/>
    <p:sldId id="804" r:id="rId14"/>
    <p:sldId id="786" r:id="rId15"/>
  </p:sldIdLst>
  <p:sldSz cx="15119350" cy="10691813"/>
  <p:notesSz cx="6797675" cy="992663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ru-RU"/>
    </a:defPPr>
    <a:lvl1pPr marL="0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1pPr>
    <a:lvl2pPr marL="646469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2pPr>
    <a:lvl3pPr marL="1292937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3pPr>
    <a:lvl4pPr marL="1939406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4pPr>
    <a:lvl5pPr marL="2585874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5pPr>
    <a:lvl6pPr marL="3232343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6pPr>
    <a:lvl7pPr marL="3878810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7pPr>
    <a:lvl8pPr marL="4525280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8pPr>
    <a:lvl9pPr marL="5171747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763" userDrawn="1">
          <p15:clr>
            <a:srgbClr val="A4A3A4"/>
          </p15:clr>
        </p15:guide>
        <p15:guide id="2" orient="horz" pos="3369" userDrawn="1">
          <p15:clr>
            <a:srgbClr val="A4A3A4"/>
          </p15:clr>
        </p15:guide>
        <p15:guide id="3" pos="488" userDrawn="1">
          <p15:clr>
            <a:srgbClr val="A4A3A4"/>
          </p15:clr>
        </p15:guide>
        <p15:guide id="4" orient="horz" pos="4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Алтыникова" initials="Н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087"/>
    <a:srgbClr val="CDCDEB"/>
    <a:srgbClr val="575086"/>
    <a:srgbClr val="FF6600"/>
    <a:srgbClr val="9D9DD7"/>
    <a:srgbClr val="423D67"/>
    <a:srgbClr val="FF5429"/>
    <a:srgbClr val="6C65A3"/>
    <a:srgbClr val="ABABDD"/>
    <a:srgbClr val="8A8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7" autoAdjust="0"/>
    <p:restoredTop sz="99882" autoAdjust="0"/>
  </p:normalViewPr>
  <p:slideViewPr>
    <p:cSldViewPr snapToGrid="0" snapToObjects="1">
      <p:cViewPr varScale="1">
        <p:scale>
          <a:sx n="74" d="100"/>
          <a:sy n="74" d="100"/>
        </p:scale>
        <p:origin x="948" y="114"/>
      </p:cViewPr>
      <p:guideLst>
        <p:guide pos="4763"/>
        <p:guide orient="horz" pos="3369"/>
        <p:guide pos="488"/>
        <p:guide orient="horz" pos="4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28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3C79C-A465-4FD3-A6F4-A34160B8A7BD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F4BEF5-5C60-4D38-8AB6-7E331D46D2C5}">
      <dgm:prSet phldrT="[Текст]"/>
      <dgm:spPr/>
      <dgm:t>
        <a:bodyPr/>
        <a:lstStyle/>
        <a:p>
          <a:r>
            <a:rPr lang="ru-RU" dirty="0"/>
            <a:t>Назначение </a:t>
          </a:r>
        </a:p>
      </dgm:t>
    </dgm:pt>
    <dgm:pt modelId="{E8E7FF15-74AD-4E39-AD25-562B147C7AB7}" type="parTrans" cxnId="{43D04BEA-B334-4587-9748-B61F90437081}">
      <dgm:prSet/>
      <dgm:spPr/>
      <dgm:t>
        <a:bodyPr/>
        <a:lstStyle/>
        <a:p>
          <a:endParaRPr lang="ru-RU"/>
        </a:p>
      </dgm:t>
    </dgm:pt>
    <dgm:pt modelId="{669BF24E-9772-427C-9BDB-CC3359C36546}" type="sibTrans" cxnId="{43D04BEA-B334-4587-9748-B61F90437081}">
      <dgm:prSet/>
      <dgm:spPr/>
      <dgm:t>
        <a:bodyPr/>
        <a:lstStyle/>
        <a:p>
          <a:endParaRPr lang="ru-RU"/>
        </a:p>
      </dgm:t>
    </dgm:pt>
    <dgm:pt modelId="{25A61F6C-01F8-49E2-A05A-D34F37CDBA92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/>
            <a:t>Определяет </a:t>
          </a:r>
          <a:r>
            <a:rPr lang="ru-RU" b="1" dirty="0"/>
            <a:t>последовательность</a:t>
          </a:r>
          <a:r>
            <a:rPr lang="ru-RU" dirty="0"/>
            <a:t> </a:t>
          </a:r>
          <a:r>
            <a:rPr lang="ru-RU" b="1" dirty="0"/>
            <a:t>изучения содержания</a:t>
          </a:r>
          <a:r>
            <a:rPr lang="ru-RU" dirty="0"/>
            <a:t> программы  </a:t>
          </a:r>
        </a:p>
      </dgm:t>
    </dgm:pt>
    <dgm:pt modelId="{6491D6C3-FE27-4FE0-9B84-4EE7689C048C}" type="parTrans" cxnId="{6CF2C186-161F-4647-8673-04317C7EE884}">
      <dgm:prSet/>
      <dgm:spPr/>
      <dgm:t>
        <a:bodyPr/>
        <a:lstStyle/>
        <a:p>
          <a:endParaRPr lang="ru-RU"/>
        </a:p>
      </dgm:t>
    </dgm:pt>
    <dgm:pt modelId="{5DF4EFBC-7FB1-49AB-BA8B-ED4407079FA6}" type="sibTrans" cxnId="{6CF2C186-161F-4647-8673-04317C7EE884}">
      <dgm:prSet/>
      <dgm:spPr/>
      <dgm:t>
        <a:bodyPr/>
        <a:lstStyle/>
        <a:p>
          <a:endParaRPr lang="ru-RU"/>
        </a:p>
      </dgm:t>
    </dgm:pt>
    <dgm:pt modelId="{7E0AEBFD-7C8D-47AF-92EA-453CDB7AD3DC}">
      <dgm:prSet phldrT="[Текст]"/>
      <dgm:spPr/>
      <dgm:t>
        <a:bodyPr/>
        <a:lstStyle/>
        <a:p>
          <a:r>
            <a:rPr lang="ru-RU" dirty="0"/>
            <a:t>Период </a:t>
          </a:r>
        </a:p>
      </dgm:t>
    </dgm:pt>
    <dgm:pt modelId="{A25E447B-8E9D-45D7-8F45-87B36502B476}" type="parTrans" cxnId="{BAE3CA96-F8D0-4E9F-9EEC-D1AF0941B99C}">
      <dgm:prSet/>
      <dgm:spPr/>
      <dgm:t>
        <a:bodyPr/>
        <a:lstStyle/>
        <a:p>
          <a:endParaRPr lang="ru-RU"/>
        </a:p>
      </dgm:t>
    </dgm:pt>
    <dgm:pt modelId="{26B64CB8-CFB9-4245-90B2-8733D0617234}" type="sibTrans" cxnId="{BAE3CA96-F8D0-4E9F-9EEC-D1AF0941B99C}">
      <dgm:prSet/>
      <dgm:spPr/>
      <dgm:t>
        <a:bodyPr/>
        <a:lstStyle/>
        <a:p>
          <a:endParaRPr lang="ru-RU"/>
        </a:p>
      </dgm:t>
    </dgm:pt>
    <dgm:pt modelId="{7BBDFB77-2FA4-4F86-9BFB-95233802135E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/>
            <a:t>На учебный год </a:t>
          </a:r>
        </a:p>
      </dgm:t>
    </dgm:pt>
    <dgm:pt modelId="{F8398E51-A992-484B-8565-DE302B06018E}" type="parTrans" cxnId="{24AED09C-0FC1-4D7C-92F5-6D28557BC037}">
      <dgm:prSet/>
      <dgm:spPr/>
      <dgm:t>
        <a:bodyPr/>
        <a:lstStyle/>
        <a:p>
          <a:endParaRPr lang="ru-RU"/>
        </a:p>
      </dgm:t>
    </dgm:pt>
    <dgm:pt modelId="{811C275D-0214-405A-9A82-A55FC6CF8E6A}" type="sibTrans" cxnId="{24AED09C-0FC1-4D7C-92F5-6D28557BC037}">
      <dgm:prSet/>
      <dgm:spPr/>
      <dgm:t>
        <a:bodyPr/>
        <a:lstStyle/>
        <a:p>
          <a:endParaRPr lang="ru-RU"/>
        </a:p>
      </dgm:t>
    </dgm:pt>
    <dgm:pt modelId="{78D6B951-F11F-4C9B-83C6-9558C074EF9F}">
      <dgm:prSet phldrT="[Текст]"/>
      <dgm:spPr/>
      <dgm:t>
        <a:bodyPr/>
        <a:lstStyle/>
        <a:p>
          <a:r>
            <a:rPr lang="ru-RU" dirty="0"/>
            <a:t>Содержание </a:t>
          </a:r>
        </a:p>
      </dgm:t>
    </dgm:pt>
    <dgm:pt modelId="{186C5E7E-1465-4359-BEE1-B7DA581E2FAB}" type="parTrans" cxnId="{85510FA7-3293-4761-A475-C510513C742F}">
      <dgm:prSet/>
      <dgm:spPr/>
      <dgm:t>
        <a:bodyPr/>
        <a:lstStyle/>
        <a:p>
          <a:endParaRPr lang="ru-RU"/>
        </a:p>
      </dgm:t>
    </dgm:pt>
    <dgm:pt modelId="{D079153B-B73F-433A-9EB2-F49B9115AFB9}" type="sibTrans" cxnId="{85510FA7-3293-4761-A475-C510513C742F}">
      <dgm:prSet/>
      <dgm:spPr/>
      <dgm:t>
        <a:bodyPr/>
        <a:lstStyle/>
        <a:p>
          <a:endParaRPr lang="ru-RU"/>
        </a:p>
      </dgm:t>
    </dgm:pt>
    <dgm:pt modelId="{851A5FB3-4A18-491B-8035-7EF942ABDC1C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/>
            <a:t>Темы</a:t>
          </a:r>
        </a:p>
      </dgm:t>
    </dgm:pt>
    <dgm:pt modelId="{E12205F1-1E5F-495F-9462-D7999A899F68}" type="parTrans" cxnId="{9B5135FF-7EF6-44A8-A6AE-4BCD9C816A5E}">
      <dgm:prSet/>
      <dgm:spPr/>
      <dgm:t>
        <a:bodyPr/>
        <a:lstStyle/>
        <a:p>
          <a:endParaRPr lang="ru-RU"/>
        </a:p>
      </dgm:t>
    </dgm:pt>
    <dgm:pt modelId="{242260B1-9817-4BFB-82DE-FC5AB0B6E064}" type="sibTrans" cxnId="{9B5135FF-7EF6-44A8-A6AE-4BCD9C816A5E}">
      <dgm:prSet/>
      <dgm:spPr/>
      <dgm:t>
        <a:bodyPr/>
        <a:lstStyle/>
        <a:p>
          <a:endParaRPr lang="ru-RU"/>
        </a:p>
      </dgm:t>
    </dgm:pt>
    <dgm:pt modelId="{61D4E38F-8393-4CB8-8FCB-76CC40F8FA39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/>
            <a:t>Могут быть другие периоды </a:t>
          </a:r>
        </a:p>
      </dgm:t>
    </dgm:pt>
    <dgm:pt modelId="{C7BC22BD-C976-4CD2-ABC7-2E195BC374F2}" type="parTrans" cxnId="{4206AB68-C9E9-4C4C-8BCC-9F45D20E748F}">
      <dgm:prSet/>
      <dgm:spPr/>
      <dgm:t>
        <a:bodyPr/>
        <a:lstStyle/>
        <a:p>
          <a:endParaRPr lang="ru-RU"/>
        </a:p>
      </dgm:t>
    </dgm:pt>
    <dgm:pt modelId="{CDC75454-0C03-4F0C-AA49-D9FD0D164C68}" type="sibTrans" cxnId="{4206AB68-C9E9-4C4C-8BCC-9F45D20E748F}">
      <dgm:prSet/>
      <dgm:spPr/>
      <dgm:t>
        <a:bodyPr/>
        <a:lstStyle/>
        <a:p>
          <a:endParaRPr lang="ru-RU"/>
        </a:p>
      </dgm:t>
    </dgm:pt>
    <dgm:pt modelId="{016FEF20-332E-41BF-A618-23A543AF8816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/>
            <a:t>Направления развития</a:t>
          </a:r>
          <a:r>
            <a:rPr lang="en-US" dirty="0"/>
            <a:t>/</a:t>
          </a:r>
          <a:r>
            <a:rPr lang="ru-RU" dirty="0"/>
            <a:t>Образовательные области (подразделы)</a:t>
          </a:r>
        </a:p>
      </dgm:t>
    </dgm:pt>
    <dgm:pt modelId="{E056DEE8-9E1A-4193-A9DC-8ED7EC54E2E9}" type="parTrans" cxnId="{6D387A31-48ED-497D-8020-DC83A7E301DB}">
      <dgm:prSet/>
      <dgm:spPr/>
      <dgm:t>
        <a:bodyPr/>
        <a:lstStyle/>
        <a:p>
          <a:endParaRPr lang="ru-RU"/>
        </a:p>
      </dgm:t>
    </dgm:pt>
    <dgm:pt modelId="{1E5901F2-B3C0-452D-B128-9E37A417AF0D}" type="sibTrans" cxnId="{6D387A31-48ED-497D-8020-DC83A7E301DB}">
      <dgm:prSet/>
      <dgm:spPr/>
      <dgm:t>
        <a:bodyPr/>
        <a:lstStyle/>
        <a:p>
          <a:endParaRPr lang="ru-RU"/>
        </a:p>
      </dgm:t>
    </dgm:pt>
    <dgm:pt modelId="{55B824F9-A54B-4B7D-B3E0-B10194AF09B2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/>
            <a:t>Формы обучения </a:t>
          </a:r>
        </a:p>
      </dgm:t>
    </dgm:pt>
    <dgm:pt modelId="{3060B168-031E-4443-8897-150E7F3CAE9C}" type="parTrans" cxnId="{B12B16C7-2B29-4812-9646-1FE715C1B84A}">
      <dgm:prSet/>
      <dgm:spPr/>
      <dgm:t>
        <a:bodyPr/>
        <a:lstStyle/>
        <a:p>
          <a:endParaRPr lang="ru-RU"/>
        </a:p>
      </dgm:t>
    </dgm:pt>
    <dgm:pt modelId="{5F6D3E09-96C2-4BE1-928B-93D0BBA456ED}" type="sibTrans" cxnId="{B12B16C7-2B29-4812-9646-1FE715C1B84A}">
      <dgm:prSet/>
      <dgm:spPr/>
      <dgm:t>
        <a:bodyPr/>
        <a:lstStyle/>
        <a:p>
          <a:endParaRPr lang="ru-RU"/>
        </a:p>
      </dgm:t>
    </dgm:pt>
    <dgm:pt modelId="{5FCD8833-3A06-4E81-8226-A2739756AE89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/>
            <a:t>Содержание темы (элементы содержания)</a:t>
          </a:r>
        </a:p>
      </dgm:t>
    </dgm:pt>
    <dgm:pt modelId="{25257FB8-C9D4-49D8-9735-9AEFF045CE74}" type="parTrans" cxnId="{760CFD14-84C4-42E7-B48C-68FAB7A7EBC8}">
      <dgm:prSet/>
      <dgm:spPr/>
      <dgm:t>
        <a:bodyPr/>
        <a:lstStyle/>
        <a:p>
          <a:endParaRPr lang="ru-RU"/>
        </a:p>
      </dgm:t>
    </dgm:pt>
    <dgm:pt modelId="{F635722B-B7A5-4778-9195-D7B8085D26A1}" type="sibTrans" cxnId="{760CFD14-84C4-42E7-B48C-68FAB7A7EBC8}">
      <dgm:prSet/>
      <dgm:spPr/>
      <dgm:t>
        <a:bodyPr/>
        <a:lstStyle/>
        <a:p>
          <a:endParaRPr lang="ru-RU"/>
        </a:p>
      </dgm:t>
    </dgm:pt>
    <dgm:pt modelId="{34ECF7B2-43C8-4D5E-9BC7-21B411C6E41E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/>
            <a:t>Содержательная основа обучения </a:t>
          </a:r>
        </a:p>
      </dgm:t>
    </dgm:pt>
    <dgm:pt modelId="{7D98F2EE-8F79-4420-9FEA-31C9B6F2211F}" type="parTrans" cxnId="{47F92A0F-AAC6-4952-BA82-365E570B6B50}">
      <dgm:prSet/>
      <dgm:spPr/>
      <dgm:t>
        <a:bodyPr/>
        <a:lstStyle/>
        <a:p>
          <a:endParaRPr lang="ru-RU"/>
        </a:p>
      </dgm:t>
    </dgm:pt>
    <dgm:pt modelId="{3F0068F0-1252-4B76-9778-EA9563515F1F}" type="sibTrans" cxnId="{47F92A0F-AAC6-4952-BA82-365E570B6B50}">
      <dgm:prSet/>
      <dgm:spPr/>
      <dgm:t>
        <a:bodyPr/>
        <a:lstStyle/>
        <a:p>
          <a:endParaRPr lang="ru-RU"/>
        </a:p>
      </dgm:t>
    </dgm:pt>
    <dgm:pt modelId="{6C444D95-4D03-4299-A836-DC5FE46198C9}" type="pres">
      <dgm:prSet presAssocID="{2633C79C-A465-4FD3-A6F4-A34160B8A7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71EFC1-73AF-4517-8B45-98DD497DEF37}" type="pres">
      <dgm:prSet presAssocID="{73F4BEF5-5C60-4D38-8AB6-7E331D46D2C5}" presName="linNode" presStyleCnt="0"/>
      <dgm:spPr/>
    </dgm:pt>
    <dgm:pt modelId="{2C649AF2-8036-474C-AAB7-6F90B919E176}" type="pres">
      <dgm:prSet presAssocID="{73F4BEF5-5C60-4D38-8AB6-7E331D46D2C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22D6A-D5AD-4355-AB58-E9EA2B5E1186}" type="pres">
      <dgm:prSet presAssocID="{73F4BEF5-5C60-4D38-8AB6-7E331D46D2C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04495-8210-417B-A598-E8078B111324}" type="pres">
      <dgm:prSet presAssocID="{669BF24E-9772-427C-9BDB-CC3359C36546}" presName="sp" presStyleCnt="0"/>
      <dgm:spPr/>
    </dgm:pt>
    <dgm:pt modelId="{9C4A11E9-54BB-4BC8-A5F2-C4BA7AFB1FE5}" type="pres">
      <dgm:prSet presAssocID="{7E0AEBFD-7C8D-47AF-92EA-453CDB7AD3DC}" presName="linNode" presStyleCnt="0"/>
      <dgm:spPr/>
    </dgm:pt>
    <dgm:pt modelId="{22136BF1-BA0A-4D8C-86B5-5C60BC169B47}" type="pres">
      <dgm:prSet presAssocID="{7E0AEBFD-7C8D-47AF-92EA-453CDB7AD3D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1911F-F0A3-455B-8A62-CB66DAD48779}" type="pres">
      <dgm:prSet presAssocID="{7E0AEBFD-7C8D-47AF-92EA-453CDB7AD3D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F0102-1B73-4D2D-99CA-6FCBF5FA1E14}" type="pres">
      <dgm:prSet presAssocID="{26B64CB8-CFB9-4245-90B2-8733D0617234}" presName="sp" presStyleCnt="0"/>
      <dgm:spPr/>
    </dgm:pt>
    <dgm:pt modelId="{16406CE6-E1C7-44C2-A4C9-1250B5125526}" type="pres">
      <dgm:prSet presAssocID="{78D6B951-F11F-4C9B-83C6-9558C074EF9F}" presName="linNode" presStyleCnt="0"/>
      <dgm:spPr/>
    </dgm:pt>
    <dgm:pt modelId="{CA5D0E64-A92E-4562-8F5D-82130C5108D3}" type="pres">
      <dgm:prSet presAssocID="{78D6B951-F11F-4C9B-83C6-9558C074EF9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CEB66-C4AC-4F60-BA7C-6AC26CBEEC23}" type="pres">
      <dgm:prSet presAssocID="{78D6B951-F11F-4C9B-83C6-9558C074EF9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BD3B12-E1D0-4F12-AC2B-330D8BFB8F2D}" type="presOf" srcId="{55B824F9-A54B-4B7D-B3E0-B10194AF09B2}" destId="{E33CEB66-C4AC-4F60-BA7C-6AC26CBEEC23}" srcOrd="0" destOrd="3" presId="urn:microsoft.com/office/officeart/2005/8/layout/vList5"/>
    <dgm:cxn modelId="{9B5135FF-7EF6-44A8-A6AE-4BCD9C816A5E}" srcId="{78D6B951-F11F-4C9B-83C6-9558C074EF9F}" destId="{851A5FB3-4A18-491B-8035-7EF942ABDC1C}" srcOrd="0" destOrd="0" parTransId="{E12205F1-1E5F-495F-9462-D7999A899F68}" sibTransId="{242260B1-9817-4BFB-82DE-FC5AB0B6E064}"/>
    <dgm:cxn modelId="{47F92A0F-AAC6-4952-BA82-365E570B6B50}" srcId="{73F4BEF5-5C60-4D38-8AB6-7E331D46D2C5}" destId="{34ECF7B2-43C8-4D5E-9BC7-21B411C6E41E}" srcOrd="1" destOrd="0" parTransId="{7D98F2EE-8F79-4420-9FEA-31C9B6F2211F}" sibTransId="{3F0068F0-1252-4B76-9778-EA9563515F1F}"/>
    <dgm:cxn modelId="{6D387A31-48ED-497D-8020-DC83A7E301DB}" srcId="{78D6B951-F11F-4C9B-83C6-9558C074EF9F}" destId="{016FEF20-332E-41BF-A618-23A543AF8816}" srcOrd="2" destOrd="0" parTransId="{E056DEE8-9E1A-4193-A9DC-8ED7EC54E2E9}" sibTransId="{1E5901F2-B3C0-452D-B128-9E37A417AF0D}"/>
    <dgm:cxn modelId="{6DD33FD6-B848-4777-893D-BF0BB9311CE5}" type="presOf" srcId="{25A61F6C-01F8-49E2-A05A-D34F37CDBA92}" destId="{43022D6A-D5AD-4355-AB58-E9EA2B5E1186}" srcOrd="0" destOrd="0" presId="urn:microsoft.com/office/officeart/2005/8/layout/vList5"/>
    <dgm:cxn modelId="{928A4452-17E6-4618-96A9-D96E59E143AE}" type="presOf" srcId="{7BBDFB77-2FA4-4F86-9BFB-95233802135E}" destId="{17A1911F-F0A3-455B-8A62-CB66DAD48779}" srcOrd="0" destOrd="0" presId="urn:microsoft.com/office/officeart/2005/8/layout/vList5"/>
    <dgm:cxn modelId="{24AED09C-0FC1-4D7C-92F5-6D28557BC037}" srcId="{7E0AEBFD-7C8D-47AF-92EA-453CDB7AD3DC}" destId="{7BBDFB77-2FA4-4F86-9BFB-95233802135E}" srcOrd="0" destOrd="0" parTransId="{F8398E51-A992-484B-8565-DE302B06018E}" sibTransId="{811C275D-0214-405A-9A82-A55FC6CF8E6A}"/>
    <dgm:cxn modelId="{74ED4763-08FF-4DE5-AE22-0FDA1F5A8143}" type="presOf" srcId="{73F4BEF5-5C60-4D38-8AB6-7E331D46D2C5}" destId="{2C649AF2-8036-474C-AAB7-6F90B919E176}" srcOrd="0" destOrd="0" presId="urn:microsoft.com/office/officeart/2005/8/layout/vList5"/>
    <dgm:cxn modelId="{6CF2C186-161F-4647-8673-04317C7EE884}" srcId="{73F4BEF5-5C60-4D38-8AB6-7E331D46D2C5}" destId="{25A61F6C-01F8-49E2-A05A-D34F37CDBA92}" srcOrd="0" destOrd="0" parTransId="{6491D6C3-FE27-4FE0-9B84-4EE7689C048C}" sibTransId="{5DF4EFBC-7FB1-49AB-BA8B-ED4407079FA6}"/>
    <dgm:cxn modelId="{3B985006-87F3-4EB9-A5A5-B127B29EF3DC}" type="presOf" srcId="{5FCD8833-3A06-4E81-8226-A2739756AE89}" destId="{E33CEB66-C4AC-4F60-BA7C-6AC26CBEEC23}" srcOrd="0" destOrd="1" presId="urn:microsoft.com/office/officeart/2005/8/layout/vList5"/>
    <dgm:cxn modelId="{BAE3CA96-F8D0-4E9F-9EEC-D1AF0941B99C}" srcId="{2633C79C-A465-4FD3-A6F4-A34160B8A7BD}" destId="{7E0AEBFD-7C8D-47AF-92EA-453CDB7AD3DC}" srcOrd="1" destOrd="0" parTransId="{A25E447B-8E9D-45D7-8F45-87B36502B476}" sibTransId="{26B64CB8-CFB9-4245-90B2-8733D0617234}"/>
    <dgm:cxn modelId="{B12B16C7-2B29-4812-9646-1FE715C1B84A}" srcId="{78D6B951-F11F-4C9B-83C6-9558C074EF9F}" destId="{55B824F9-A54B-4B7D-B3E0-B10194AF09B2}" srcOrd="3" destOrd="0" parTransId="{3060B168-031E-4443-8897-150E7F3CAE9C}" sibTransId="{5F6D3E09-96C2-4BE1-928B-93D0BBA456ED}"/>
    <dgm:cxn modelId="{A28E658F-AF1D-4C36-967B-1EB5F2DDB025}" type="presOf" srcId="{34ECF7B2-43C8-4D5E-9BC7-21B411C6E41E}" destId="{43022D6A-D5AD-4355-AB58-E9EA2B5E1186}" srcOrd="0" destOrd="1" presId="urn:microsoft.com/office/officeart/2005/8/layout/vList5"/>
    <dgm:cxn modelId="{F75F4A61-93BC-43A1-8E4E-56F11988848F}" type="presOf" srcId="{78D6B951-F11F-4C9B-83C6-9558C074EF9F}" destId="{CA5D0E64-A92E-4562-8F5D-82130C5108D3}" srcOrd="0" destOrd="0" presId="urn:microsoft.com/office/officeart/2005/8/layout/vList5"/>
    <dgm:cxn modelId="{4206AB68-C9E9-4C4C-8BCC-9F45D20E748F}" srcId="{7E0AEBFD-7C8D-47AF-92EA-453CDB7AD3DC}" destId="{61D4E38F-8393-4CB8-8FCB-76CC40F8FA39}" srcOrd="1" destOrd="0" parTransId="{C7BC22BD-C976-4CD2-ABC7-2E195BC374F2}" sibTransId="{CDC75454-0C03-4F0C-AA49-D9FD0D164C68}"/>
    <dgm:cxn modelId="{F0F0850B-5AFF-46D8-9C42-6435760504B0}" type="presOf" srcId="{016FEF20-332E-41BF-A618-23A543AF8816}" destId="{E33CEB66-C4AC-4F60-BA7C-6AC26CBEEC23}" srcOrd="0" destOrd="2" presId="urn:microsoft.com/office/officeart/2005/8/layout/vList5"/>
    <dgm:cxn modelId="{E577CD50-1A08-42DE-B7E1-F5BDDD7AB14D}" type="presOf" srcId="{2633C79C-A465-4FD3-A6F4-A34160B8A7BD}" destId="{6C444D95-4D03-4299-A836-DC5FE46198C9}" srcOrd="0" destOrd="0" presId="urn:microsoft.com/office/officeart/2005/8/layout/vList5"/>
    <dgm:cxn modelId="{43D04BEA-B334-4587-9748-B61F90437081}" srcId="{2633C79C-A465-4FD3-A6F4-A34160B8A7BD}" destId="{73F4BEF5-5C60-4D38-8AB6-7E331D46D2C5}" srcOrd="0" destOrd="0" parTransId="{E8E7FF15-74AD-4E39-AD25-562B147C7AB7}" sibTransId="{669BF24E-9772-427C-9BDB-CC3359C36546}"/>
    <dgm:cxn modelId="{EDC030BA-BBF9-48D3-9588-246582EE0295}" type="presOf" srcId="{61D4E38F-8393-4CB8-8FCB-76CC40F8FA39}" destId="{17A1911F-F0A3-455B-8A62-CB66DAD48779}" srcOrd="0" destOrd="1" presId="urn:microsoft.com/office/officeart/2005/8/layout/vList5"/>
    <dgm:cxn modelId="{760CFD14-84C4-42E7-B48C-68FAB7A7EBC8}" srcId="{78D6B951-F11F-4C9B-83C6-9558C074EF9F}" destId="{5FCD8833-3A06-4E81-8226-A2739756AE89}" srcOrd="1" destOrd="0" parTransId="{25257FB8-C9D4-49D8-9735-9AEFF045CE74}" sibTransId="{F635722B-B7A5-4778-9195-D7B8085D26A1}"/>
    <dgm:cxn modelId="{E832D76A-6ACF-4724-BB05-FD3444606412}" type="presOf" srcId="{7E0AEBFD-7C8D-47AF-92EA-453CDB7AD3DC}" destId="{22136BF1-BA0A-4D8C-86B5-5C60BC169B47}" srcOrd="0" destOrd="0" presId="urn:microsoft.com/office/officeart/2005/8/layout/vList5"/>
    <dgm:cxn modelId="{8D044481-95D3-402F-B259-7A85ADB95D06}" type="presOf" srcId="{851A5FB3-4A18-491B-8035-7EF942ABDC1C}" destId="{E33CEB66-C4AC-4F60-BA7C-6AC26CBEEC23}" srcOrd="0" destOrd="0" presId="urn:microsoft.com/office/officeart/2005/8/layout/vList5"/>
    <dgm:cxn modelId="{85510FA7-3293-4761-A475-C510513C742F}" srcId="{2633C79C-A465-4FD3-A6F4-A34160B8A7BD}" destId="{78D6B951-F11F-4C9B-83C6-9558C074EF9F}" srcOrd="2" destOrd="0" parTransId="{186C5E7E-1465-4359-BEE1-B7DA581E2FAB}" sibTransId="{D079153B-B73F-433A-9EB2-F49B9115AFB9}"/>
    <dgm:cxn modelId="{D506679C-4FDF-44CE-BF4E-164F47621654}" type="presParOf" srcId="{6C444D95-4D03-4299-A836-DC5FE46198C9}" destId="{0D71EFC1-73AF-4517-8B45-98DD497DEF37}" srcOrd="0" destOrd="0" presId="urn:microsoft.com/office/officeart/2005/8/layout/vList5"/>
    <dgm:cxn modelId="{258CFEEA-5A46-4B9F-A33D-1338173A8FF9}" type="presParOf" srcId="{0D71EFC1-73AF-4517-8B45-98DD497DEF37}" destId="{2C649AF2-8036-474C-AAB7-6F90B919E176}" srcOrd="0" destOrd="0" presId="urn:microsoft.com/office/officeart/2005/8/layout/vList5"/>
    <dgm:cxn modelId="{82FD827F-3C7E-45F2-BDE4-30E4245A79F2}" type="presParOf" srcId="{0D71EFC1-73AF-4517-8B45-98DD497DEF37}" destId="{43022D6A-D5AD-4355-AB58-E9EA2B5E1186}" srcOrd="1" destOrd="0" presId="urn:microsoft.com/office/officeart/2005/8/layout/vList5"/>
    <dgm:cxn modelId="{53E1601B-E22D-47EF-B493-A5B42DE31175}" type="presParOf" srcId="{6C444D95-4D03-4299-A836-DC5FE46198C9}" destId="{D8A04495-8210-417B-A598-E8078B111324}" srcOrd="1" destOrd="0" presId="urn:microsoft.com/office/officeart/2005/8/layout/vList5"/>
    <dgm:cxn modelId="{7A4C0577-C92B-46BA-91E9-2FD8D895ECE3}" type="presParOf" srcId="{6C444D95-4D03-4299-A836-DC5FE46198C9}" destId="{9C4A11E9-54BB-4BC8-A5F2-C4BA7AFB1FE5}" srcOrd="2" destOrd="0" presId="urn:microsoft.com/office/officeart/2005/8/layout/vList5"/>
    <dgm:cxn modelId="{5B63FFAF-A31B-401C-99AD-A3439F88F1DF}" type="presParOf" srcId="{9C4A11E9-54BB-4BC8-A5F2-C4BA7AFB1FE5}" destId="{22136BF1-BA0A-4D8C-86B5-5C60BC169B47}" srcOrd="0" destOrd="0" presId="urn:microsoft.com/office/officeart/2005/8/layout/vList5"/>
    <dgm:cxn modelId="{11C47FFA-7F94-41AE-9467-5F1E8FDD8580}" type="presParOf" srcId="{9C4A11E9-54BB-4BC8-A5F2-C4BA7AFB1FE5}" destId="{17A1911F-F0A3-455B-8A62-CB66DAD48779}" srcOrd="1" destOrd="0" presId="urn:microsoft.com/office/officeart/2005/8/layout/vList5"/>
    <dgm:cxn modelId="{CD9BF39C-3ECC-490F-954D-A4A5D9877048}" type="presParOf" srcId="{6C444D95-4D03-4299-A836-DC5FE46198C9}" destId="{6B2F0102-1B73-4D2D-99CA-6FCBF5FA1E14}" srcOrd="3" destOrd="0" presId="urn:microsoft.com/office/officeart/2005/8/layout/vList5"/>
    <dgm:cxn modelId="{895750E5-4694-47AB-8D91-64F63968222C}" type="presParOf" srcId="{6C444D95-4D03-4299-A836-DC5FE46198C9}" destId="{16406CE6-E1C7-44C2-A4C9-1250B5125526}" srcOrd="4" destOrd="0" presId="urn:microsoft.com/office/officeart/2005/8/layout/vList5"/>
    <dgm:cxn modelId="{26359F76-978E-4B4E-BD3A-C2BD79DE89B3}" type="presParOf" srcId="{16406CE6-E1C7-44C2-A4C9-1250B5125526}" destId="{CA5D0E64-A92E-4562-8F5D-82130C5108D3}" srcOrd="0" destOrd="0" presId="urn:microsoft.com/office/officeart/2005/8/layout/vList5"/>
    <dgm:cxn modelId="{B52B0F35-6F2B-43EF-B903-EFC796392B48}" type="presParOf" srcId="{16406CE6-E1C7-44C2-A4C9-1250B5125526}" destId="{E33CEB66-C4AC-4F60-BA7C-6AC26CBEEC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EEFD66-69A6-49C7-860D-0BBC979022F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250331-E3E0-4F00-ADE9-14329877C141}">
      <dgm:prSet phldrT="[Текст]"/>
      <dgm:spPr/>
      <dgm:t>
        <a:bodyPr/>
        <a:lstStyle/>
        <a:p>
          <a:r>
            <a:rPr lang="ru-RU" dirty="0"/>
            <a:t>Аттестация </a:t>
          </a:r>
        </a:p>
      </dgm:t>
    </dgm:pt>
    <dgm:pt modelId="{BC86A80B-BB8D-402B-9B35-66F78E9A9C7F}" type="parTrans" cxnId="{4CE504FF-1574-44E4-A39B-1CF92FAE88BF}">
      <dgm:prSet/>
      <dgm:spPr/>
      <dgm:t>
        <a:bodyPr/>
        <a:lstStyle/>
        <a:p>
          <a:endParaRPr lang="ru-RU"/>
        </a:p>
      </dgm:t>
    </dgm:pt>
    <dgm:pt modelId="{DCF9AE7C-CB13-462D-B3F9-15A36FD95103}" type="sibTrans" cxnId="{4CE504FF-1574-44E4-A39B-1CF92FAE88BF}">
      <dgm:prSet/>
      <dgm:spPr/>
      <dgm:t>
        <a:bodyPr/>
        <a:lstStyle/>
        <a:p>
          <a:endParaRPr lang="ru-RU"/>
        </a:p>
      </dgm:t>
    </dgm:pt>
    <dgm:pt modelId="{221C25BE-887C-427C-B8DE-8264F8451822}">
      <dgm:prSet phldrT="[Текст]" custT="1"/>
      <dgm:spPr/>
      <dgm:t>
        <a:bodyPr/>
        <a:lstStyle/>
        <a:p>
          <a:r>
            <a:rPr lang="ru-RU" sz="1800" dirty="0"/>
            <a:t>Требует подготовки большого количества документов и иных материалов, подтверждающих различные критерии и показатели </a:t>
          </a:r>
        </a:p>
      </dgm:t>
    </dgm:pt>
    <dgm:pt modelId="{AE5FFE2F-A408-4156-84D1-5E14C4AB5CFD}" type="parTrans" cxnId="{7DF96525-D8F5-4310-847E-053A2F8506F8}">
      <dgm:prSet/>
      <dgm:spPr/>
      <dgm:t>
        <a:bodyPr/>
        <a:lstStyle/>
        <a:p>
          <a:endParaRPr lang="ru-RU"/>
        </a:p>
      </dgm:t>
    </dgm:pt>
    <dgm:pt modelId="{24CDE082-CCA0-4417-9979-CE04F16F1202}" type="sibTrans" cxnId="{7DF96525-D8F5-4310-847E-053A2F8506F8}">
      <dgm:prSet/>
      <dgm:spPr/>
      <dgm:t>
        <a:bodyPr/>
        <a:lstStyle/>
        <a:p>
          <a:endParaRPr lang="ru-RU"/>
        </a:p>
      </dgm:t>
    </dgm:pt>
    <dgm:pt modelId="{61F09BAA-C768-4487-BF89-7978FDB4D4DE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/>
            <a:t>Положения об оплате труда </a:t>
          </a:r>
        </a:p>
      </dgm:t>
    </dgm:pt>
    <dgm:pt modelId="{9BF824A1-1384-4C02-87F4-863367CB7836}" type="parTrans" cxnId="{6EBD1494-6311-45D5-82A1-777D0C87D3BF}">
      <dgm:prSet/>
      <dgm:spPr/>
      <dgm:t>
        <a:bodyPr/>
        <a:lstStyle/>
        <a:p>
          <a:endParaRPr lang="ru-RU"/>
        </a:p>
      </dgm:t>
    </dgm:pt>
    <dgm:pt modelId="{A32116BA-9E15-4C2D-A87B-5A4A6F52C343}" type="sibTrans" cxnId="{6EBD1494-6311-45D5-82A1-777D0C87D3BF}">
      <dgm:prSet/>
      <dgm:spPr/>
      <dgm:t>
        <a:bodyPr/>
        <a:lstStyle/>
        <a:p>
          <a:endParaRPr lang="ru-RU"/>
        </a:p>
      </dgm:t>
    </dgm:pt>
    <dgm:pt modelId="{BBE5C13B-573F-4753-A56E-7ED3987F7035}">
      <dgm:prSet phldrT="[Текст]"/>
      <dgm:spPr/>
      <dgm:t>
        <a:bodyPr/>
        <a:lstStyle/>
        <a:p>
          <a:r>
            <a:rPr lang="ru-RU" dirty="0"/>
            <a:t>Поощряется подготовка дополнительных документов</a:t>
          </a:r>
        </a:p>
      </dgm:t>
    </dgm:pt>
    <dgm:pt modelId="{A92157BD-9F37-41B6-B261-DF21C02181FB}" type="parTrans" cxnId="{EADE505E-9339-4458-9D9F-8CDFE77E00C2}">
      <dgm:prSet/>
      <dgm:spPr/>
      <dgm:t>
        <a:bodyPr/>
        <a:lstStyle/>
        <a:p>
          <a:endParaRPr lang="ru-RU"/>
        </a:p>
      </dgm:t>
    </dgm:pt>
    <dgm:pt modelId="{AAFB9F7C-5A3A-4F50-8C25-92F57124C948}" type="sibTrans" cxnId="{EADE505E-9339-4458-9D9F-8CDFE77E00C2}">
      <dgm:prSet/>
      <dgm:spPr/>
      <dgm:t>
        <a:bodyPr/>
        <a:lstStyle/>
        <a:p>
          <a:endParaRPr lang="ru-RU"/>
        </a:p>
      </dgm:t>
    </dgm:pt>
    <dgm:pt modelId="{FC82339A-AA5F-4B27-9BD2-3C76ECE36E51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/>
            <a:t>Должностные инструкции </a:t>
          </a:r>
        </a:p>
      </dgm:t>
    </dgm:pt>
    <dgm:pt modelId="{16D42969-1EB1-421B-B10D-D3F9DE6C5B89}" type="parTrans" cxnId="{0BC36C81-A23F-4DF8-82EA-BA3D3DFCA7A0}">
      <dgm:prSet/>
      <dgm:spPr/>
      <dgm:t>
        <a:bodyPr/>
        <a:lstStyle/>
        <a:p>
          <a:endParaRPr lang="ru-RU"/>
        </a:p>
      </dgm:t>
    </dgm:pt>
    <dgm:pt modelId="{6E281C89-4DE1-4D47-910B-23F25EE1DDA9}" type="sibTrans" cxnId="{0BC36C81-A23F-4DF8-82EA-BA3D3DFCA7A0}">
      <dgm:prSet/>
      <dgm:spPr/>
      <dgm:t>
        <a:bodyPr/>
        <a:lstStyle/>
        <a:p>
          <a:endParaRPr lang="ru-RU"/>
        </a:p>
      </dgm:t>
    </dgm:pt>
    <dgm:pt modelId="{92042BDC-C3D9-48FC-9DBA-E9A709DD76E5}">
      <dgm:prSet phldrT="[Текст]" custT="1"/>
      <dgm:spPr/>
      <dgm:t>
        <a:bodyPr/>
        <a:lstStyle/>
        <a:p>
          <a:r>
            <a:rPr lang="ru-RU" sz="1800" dirty="0"/>
            <a:t>Содержат избыточные требования к функционалу </a:t>
          </a:r>
        </a:p>
      </dgm:t>
    </dgm:pt>
    <dgm:pt modelId="{F3612048-0242-4850-8EA5-B19186AD9BAC}" type="parTrans" cxnId="{AA2FB486-A9FD-4161-81E3-04A9614671EB}">
      <dgm:prSet/>
      <dgm:spPr/>
      <dgm:t>
        <a:bodyPr/>
        <a:lstStyle/>
        <a:p>
          <a:endParaRPr lang="ru-RU"/>
        </a:p>
      </dgm:t>
    </dgm:pt>
    <dgm:pt modelId="{9D9A86FB-775E-446F-9DD0-44F06DC27A26}" type="sibTrans" cxnId="{AA2FB486-A9FD-4161-81E3-04A9614671EB}">
      <dgm:prSet/>
      <dgm:spPr/>
      <dgm:t>
        <a:bodyPr/>
        <a:lstStyle/>
        <a:p>
          <a:endParaRPr lang="ru-RU"/>
        </a:p>
      </dgm:t>
    </dgm:pt>
    <dgm:pt modelId="{3428490A-A754-405D-9ECB-3124AEFBD308}">
      <dgm:prSet phldrT="[Текст]"/>
      <dgm:spPr/>
      <dgm:t>
        <a:bodyPr/>
        <a:lstStyle/>
        <a:p>
          <a:r>
            <a:rPr lang="ru-RU" dirty="0"/>
            <a:t>Поощряется  участие в конкурсах и иных мероприятиях</a:t>
          </a:r>
        </a:p>
      </dgm:t>
    </dgm:pt>
    <dgm:pt modelId="{B70A5F90-F25B-4EA8-A066-88BA7FD4E785}" type="parTrans" cxnId="{2BBA0805-5312-4FB6-BAD9-C2E2E7253868}">
      <dgm:prSet/>
      <dgm:spPr/>
      <dgm:t>
        <a:bodyPr/>
        <a:lstStyle/>
        <a:p>
          <a:endParaRPr lang="ru-RU"/>
        </a:p>
      </dgm:t>
    </dgm:pt>
    <dgm:pt modelId="{78C39960-5064-4AEB-9C08-83C79B75E23E}" type="sibTrans" cxnId="{2BBA0805-5312-4FB6-BAD9-C2E2E7253868}">
      <dgm:prSet/>
      <dgm:spPr/>
      <dgm:t>
        <a:bodyPr/>
        <a:lstStyle/>
        <a:p>
          <a:endParaRPr lang="ru-RU"/>
        </a:p>
      </dgm:t>
    </dgm:pt>
    <dgm:pt modelId="{5B11F5B7-C20E-42FB-B237-39D02E17CFD4}">
      <dgm:prSet phldrT="[Текст]"/>
      <dgm:spPr/>
      <dgm:t>
        <a:bodyPr/>
        <a:lstStyle/>
        <a:p>
          <a:r>
            <a:rPr lang="ru-RU" dirty="0"/>
            <a:t>Поощряется выполнение функционала, не связанного с педагогической деятельностью </a:t>
          </a:r>
        </a:p>
      </dgm:t>
    </dgm:pt>
    <dgm:pt modelId="{4EAFCBA3-4366-43B1-AB8E-9DD37151426E}" type="parTrans" cxnId="{B457DC9D-7251-4904-9720-AB241D7A93DD}">
      <dgm:prSet/>
      <dgm:spPr/>
      <dgm:t>
        <a:bodyPr/>
        <a:lstStyle/>
        <a:p>
          <a:endParaRPr lang="ru-RU"/>
        </a:p>
      </dgm:t>
    </dgm:pt>
    <dgm:pt modelId="{7BC700BA-740D-4730-BE34-C4A10B3A4CC5}" type="sibTrans" cxnId="{B457DC9D-7251-4904-9720-AB241D7A93DD}">
      <dgm:prSet/>
      <dgm:spPr/>
      <dgm:t>
        <a:bodyPr/>
        <a:lstStyle/>
        <a:p>
          <a:endParaRPr lang="ru-RU"/>
        </a:p>
      </dgm:t>
    </dgm:pt>
    <dgm:pt modelId="{224E714F-6449-42D6-9300-FD0ADF02047F}">
      <dgm:prSet phldrT="[Текст]" custT="1"/>
      <dgm:spPr/>
      <dgm:t>
        <a:bodyPr/>
        <a:lstStyle/>
        <a:p>
          <a:r>
            <a:rPr lang="ru-RU" sz="1800" dirty="0"/>
            <a:t>Не конкретизируют обязанности и права в части  документационной нагрузки</a:t>
          </a:r>
        </a:p>
      </dgm:t>
    </dgm:pt>
    <dgm:pt modelId="{3AF5A5F0-32DE-4CB8-B0BF-AD8601221B23}" type="parTrans" cxnId="{E18AC273-5032-4A79-984B-67A8E7BA98DB}">
      <dgm:prSet/>
      <dgm:spPr/>
      <dgm:t>
        <a:bodyPr/>
        <a:lstStyle/>
        <a:p>
          <a:endParaRPr lang="ru-RU"/>
        </a:p>
      </dgm:t>
    </dgm:pt>
    <dgm:pt modelId="{129A818B-3282-4D36-B2FE-FAEEBEE77840}" type="sibTrans" cxnId="{E18AC273-5032-4A79-984B-67A8E7BA98DB}">
      <dgm:prSet/>
      <dgm:spPr/>
      <dgm:t>
        <a:bodyPr/>
        <a:lstStyle/>
        <a:p>
          <a:endParaRPr lang="ru-RU"/>
        </a:p>
      </dgm:t>
    </dgm:pt>
    <dgm:pt modelId="{F32B8B5D-267F-4F12-9DEB-285A24514AE9}">
      <dgm:prSet/>
      <dgm:spPr/>
      <dgm:t>
        <a:bodyPr/>
        <a:lstStyle/>
        <a:p>
          <a:r>
            <a:rPr lang="ru-RU" dirty="0"/>
            <a:t>Самообследование </a:t>
          </a:r>
        </a:p>
      </dgm:t>
    </dgm:pt>
    <dgm:pt modelId="{36FF1E90-4491-46D6-A1C9-8634B63E60A8}" type="parTrans" cxnId="{AC649F65-CD8F-4D24-8869-246D2A3520CF}">
      <dgm:prSet/>
      <dgm:spPr/>
      <dgm:t>
        <a:bodyPr/>
        <a:lstStyle/>
        <a:p>
          <a:endParaRPr lang="ru-RU"/>
        </a:p>
      </dgm:t>
    </dgm:pt>
    <dgm:pt modelId="{E738F60E-3671-4739-A5BD-4B4F27097338}" type="sibTrans" cxnId="{AC649F65-CD8F-4D24-8869-246D2A3520CF}">
      <dgm:prSet/>
      <dgm:spPr/>
      <dgm:t>
        <a:bodyPr/>
        <a:lstStyle/>
        <a:p>
          <a:endParaRPr lang="ru-RU"/>
        </a:p>
      </dgm:t>
    </dgm:pt>
    <dgm:pt modelId="{FFD21D72-2F38-4D74-9913-40504DDD2A9E}">
      <dgm:prSet/>
      <dgm:spPr/>
      <dgm:t>
        <a:bodyPr/>
        <a:lstStyle/>
        <a:p>
          <a:r>
            <a:rPr lang="ru-RU" dirty="0"/>
            <a:t>ПМПК</a:t>
          </a:r>
        </a:p>
      </dgm:t>
    </dgm:pt>
    <dgm:pt modelId="{EFA268B5-14D9-4BB6-A9B5-7B9EE47CCE0D}" type="parTrans" cxnId="{F2B56487-B2F1-4216-A6FE-816562BD1FFC}">
      <dgm:prSet/>
      <dgm:spPr/>
      <dgm:t>
        <a:bodyPr/>
        <a:lstStyle/>
        <a:p>
          <a:endParaRPr lang="ru-RU"/>
        </a:p>
      </dgm:t>
    </dgm:pt>
    <dgm:pt modelId="{35A3D422-C879-4697-BC3C-F47CF32C764B}" type="sibTrans" cxnId="{F2B56487-B2F1-4216-A6FE-816562BD1FFC}">
      <dgm:prSet/>
      <dgm:spPr/>
      <dgm:t>
        <a:bodyPr/>
        <a:lstStyle/>
        <a:p>
          <a:endParaRPr lang="ru-RU"/>
        </a:p>
      </dgm:t>
    </dgm:pt>
    <dgm:pt modelId="{F58C0232-CA2F-4D23-95C8-6DF618AC851B}">
      <dgm:prSet custT="1"/>
      <dgm:spPr/>
      <dgm:t>
        <a:bodyPr/>
        <a:lstStyle/>
        <a:p>
          <a:r>
            <a:rPr lang="ru-RU" sz="1800" dirty="0"/>
            <a:t>Отчет о самообследования порождает подготовку дополнительных отчетов </a:t>
          </a:r>
        </a:p>
      </dgm:t>
    </dgm:pt>
    <dgm:pt modelId="{2A9B7251-7498-49ED-B6A7-0C838E31EBE9}" type="parTrans" cxnId="{A22B7A41-546B-4F9D-AC79-0F64CC2BE2AC}">
      <dgm:prSet/>
      <dgm:spPr/>
      <dgm:t>
        <a:bodyPr/>
        <a:lstStyle/>
        <a:p>
          <a:endParaRPr lang="ru-RU"/>
        </a:p>
      </dgm:t>
    </dgm:pt>
    <dgm:pt modelId="{02169CDA-42DD-4270-9E53-B6E5F2133D84}" type="sibTrans" cxnId="{A22B7A41-546B-4F9D-AC79-0F64CC2BE2AC}">
      <dgm:prSet/>
      <dgm:spPr/>
      <dgm:t>
        <a:bodyPr/>
        <a:lstStyle/>
        <a:p>
          <a:endParaRPr lang="ru-RU"/>
        </a:p>
      </dgm:t>
    </dgm:pt>
    <dgm:pt modelId="{70382260-550E-4B1B-994B-6B964C7FA0A8}">
      <dgm:prSet custT="1"/>
      <dgm:spPr/>
      <dgm:t>
        <a:bodyPr/>
        <a:lstStyle/>
        <a:p>
          <a:r>
            <a:rPr lang="ru-RU" sz="1800" dirty="0"/>
            <a:t>Положение о психолого-медико-педагогической комиссии" (приложение 2) требует информацию о результатах обучения</a:t>
          </a:r>
          <a:endParaRPr lang="ru-RU" sz="1600" dirty="0"/>
        </a:p>
      </dgm:t>
    </dgm:pt>
    <dgm:pt modelId="{1E4FFAAB-1256-4280-A3DA-D947D9D60EDC}" type="parTrans" cxnId="{745D72A9-6F0A-41E5-A2D8-AF3199CA536B}">
      <dgm:prSet/>
      <dgm:spPr/>
      <dgm:t>
        <a:bodyPr/>
        <a:lstStyle/>
        <a:p>
          <a:endParaRPr lang="ru-RU"/>
        </a:p>
      </dgm:t>
    </dgm:pt>
    <dgm:pt modelId="{0FFE8EE3-4D87-4DCA-AD76-270BDD639585}" type="sibTrans" cxnId="{745D72A9-6F0A-41E5-A2D8-AF3199CA536B}">
      <dgm:prSet/>
      <dgm:spPr/>
      <dgm:t>
        <a:bodyPr/>
        <a:lstStyle/>
        <a:p>
          <a:endParaRPr lang="ru-RU"/>
        </a:p>
      </dgm:t>
    </dgm:pt>
    <dgm:pt modelId="{A199C8A7-7884-4E98-B78E-932E88E9F4BC}" type="pres">
      <dgm:prSet presAssocID="{B8EEFD66-69A6-49C7-860D-0BBC979022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0EBAB8-F894-4092-B843-C4D378AD49CA}" type="pres">
      <dgm:prSet presAssocID="{EC250331-E3E0-4F00-ADE9-14329877C141}" presName="linNode" presStyleCnt="0"/>
      <dgm:spPr/>
    </dgm:pt>
    <dgm:pt modelId="{6EFE78C6-64AA-43E4-8939-F73312783FE1}" type="pres">
      <dgm:prSet presAssocID="{EC250331-E3E0-4F00-ADE9-14329877C141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1CC20-9CDE-49F5-BF1D-AEFE31DEC0B8}" type="pres">
      <dgm:prSet presAssocID="{EC250331-E3E0-4F00-ADE9-14329877C141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34065-71C1-485F-BEC7-4601132C3B22}" type="pres">
      <dgm:prSet presAssocID="{DCF9AE7C-CB13-462D-B3F9-15A36FD95103}" presName="sp" presStyleCnt="0"/>
      <dgm:spPr/>
    </dgm:pt>
    <dgm:pt modelId="{19B52BA7-CAF2-42FA-8684-512B5B304AD6}" type="pres">
      <dgm:prSet presAssocID="{61F09BAA-C768-4487-BF89-7978FDB4D4DE}" presName="linNode" presStyleCnt="0"/>
      <dgm:spPr/>
    </dgm:pt>
    <dgm:pt modelId="{6B9CA01B-9B55-4C60-9922-42CB2CD47BE4}" type="pres">
      <dgm:prSet presAssocID="{61F09BAA-C768-4487-BF89-7978FDB4D4DE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DE432-E1B7-4957-88F4-3A41C93AC5A1}" type="pres">
      <dgm:prSet presAssocID="{61F09BAA-C768-4487-BF89-7978FDB4D4DE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1C9BF-8962-40AC-AF56-CCD541705490}" type="pres">
      <dgm:prSet presAssocID="{A32116BA-9E15-4C2D-A87B-5A4A6F52C343}" presName="sp" presStyleCnt="0"/>
      <dgm:spPr/>
    </dgm:pt>
    <dgm:pt modelId="{4C5C7A14-D000-4C08-84A2-A6AD803ECF94}" type="pres">
      <dgm:prSet presAssocID="{FC82339A-AA5F-4B27-9BD2-3C76ECE36E51}" presName="linNode" presStyleCnt="0"/>
      <dgm:spPr/>
    </dgm:pt>
    <dgm:pt modelId="{FE95702D-516C-42E5-A5ED-63FBFC896BDC}" type="pres">
      <dgm:prSet presAssocID="{FC82339A-AA5F-4B27-9BD2-3C76ECE36E51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C9FB0-7E1D-4553-B00A-BFCC65DA0E4D}" type="pres">
      <dgm:prSet presAssocID="{FC82339A-AA5F-4B27-9BD2-3C76ECE36E51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27CA9-9888-4C38-8A0C-7863A7C7B526}" type="pres">
      <dgm:prSet presAssocID="{6E281C89-4DE1-4D47-910B-23F25EE1DDA9}" presName="sp" presStyleCnt="0"/>
      <dgm:spPr/>
    </dgm:pt>
    <dgm:pt modelId="{94080663-F471-406A-91B2-FB0D553F1581}" type="pres">
      <dgm:prSet presAssocID="{F32B8B5D-267F-4F12-9DEB-285A24514AE9}" presName="linNode" presStyleCnt="0"/>
      <dgm:spPr/>
    </dgm:pt>
    <dgm:pt modelId="{332497E6-0463-4A07-9C57-0ED09748D46C}" type="pres">
      <dgm:prSet presAssocID="{F32B8B5D-267F-4F12-9DEB-285A24514AE9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29448-849D-42AA-AFE1-271D1AFE3B4E}" type="pres">
      <dgm:prSet presAssocID="{F32B8B5D-267F-4F12-9DEB-285A24514AE9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51FA4-F029-4500-80FC-FFBA27C898BC}" type="pres">
      <dgm:prSet presAssocID="{E738F60E-3671-4739-A5BD-4B4F27097338}" presName="sp" presStyleCnt="0"/>
      <dgm:spPr/>
    </dgm:pt>
    <dgm:pt modelId="{90EDB39C-07A2-4CAD-B8F3-88862B1A3096}" type="pres">
      <dgm:prSet presAssocID="{FFD21D72-2F38-4D74-9913-40504DDD2A9E}" presName="linNode" presStyleCnt="0"/>
      <dgm:spPr/>
    </dgm:pt>
    <dgm:pt modelId="{C36D685B-C42A-413D-B754-A5BB1D507DFF}" type="pres">
      <dgm:prSet presAssocID="{FFD21D72-2F38-4D74-9913-40504DDD2A9E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CE0B2-F387-4EE0-926C-5239BFB3F984}" type="pres">
      <dgm:prSet presAssocID="{FFD21D72-2F38-4D74-9913-40504DDD2A9E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2469E0-C390-4313-9E71-060F6EF415B3}" type="presOf" srcId="{F58C0232-CA2F-4D23-95C8-6DF618AC851B}" destId="{05329448-849D-42AA-AFE1-271D1AFE3B4E}" srcOrd="0" destOrd="0" presId="urn:microsoft.com/office/officeart/2005/8/layout/vList5"/>
    <dgm:cxn modelId="{4D738389-4245-4FF4-B4B1-676E99C8C7CB}" type="presOf" srcId="{3428490A-A754-405D-9ECB-3124AEFBD308}" destId="{DDFDE432-E1B7-4957-88F4-3A41C93AC5A1}" srcOrd="0" destOrd="1" presId="urn:microsoft.com/office/officeart/2005/8/layout/vList5"/>
    <dgm:cxn modelId="{6EBD1494-6311-45D5-82A1-777D0C87D3BF}" srcId="{B8EEFD66-69A6-49C7-860D-0BBC979022F8}" destId="{61F09BAA-C768-4487-BF89-7978FDB4D4DE}" srcOrd="1" destOrd="0" parTransId="{9BF824A1-1384-4C02-87F4-863367CB7836}" sibTransId="{A32116BA-9E15-4C2D-A87B-5A4A6F52C343}"/>
    <dgm:cxn modelId="{745D72A9-6F0A-41E5-A2D8-AF3199CA536B}" srcId="{FFD21D72-2F38-4D74-9913-40504DDD2A9E}" destId="{70382260-550E-4B1B-994B-6B964C7FA0A8}" srcOrd="0" destOrd="0" parTransId="{1E4FFAAB-1256-4280-A3DA-D947D9D60EDC}" sibTransId="{0FFE8EE3-4D87-4DCA-AD76-270BDD639585}"/>
    <dgm:cxn modelId="{B457DC9D-7251-4904-9720-AB241D7A93DD}" srcId="{61F09BAA-C768-4487-BF89-7978FDB4D4DE}" destId="{5B11F5B7-C20E-42FB-B237-39D02E17CFD4}" srcOrd="2" destOrd="0" parTransId="{4EAFCBA3-4366-43B1-AB8E-9DD37151426E}" sibTransId="{7BC700BA-740D-4730-BE34-C4A10B3A4CC5}"/>
    <dgm:cxn modelId="{EADE505E-9339-4458-9D9F-8CDFE77E00C2}" srcId="{61F09BAA-C768-4487-BF89-7978FDB4D4DE}" destId="{BBE5C13B-573F-4753-A56E-7ED3987F7035}" srcOrd="0" destOrd="0" parTransId="{A92157BD-9F37-41B6-B261-DF21C02181FB}" sibTransId="{AAFB9F7C-5A3A-4F50-8C25-92F57124C948}"/>
    <dgm:cxn modelId="{7DF96525-D8F5-4310-847E-053A2F8506F8}" srcId="{EC250331-E3E0-4F00-ADE9-14329877C141}" destId="{221C25BE-887C-427C-B8DE-8264F8451822}" srcOrd="0" destOrd="0" parTransId="{AE5FFE2F-A408-4156-84D1-5E14C4AB5CFD}" sibTransId="{24CDE082-CCA0-4417-9979-CE04F16F1202}"/>
    <dgm:cxn modelId="{E75B645B-240F-4CC7-B5C9-879FE9256CFE}" type="presOf" srcId="{5B11F5B7-C20E-42FB-B237-39D02E17CFD4}" destId="{DDFDE432-E1B7-4957-88F4-3A41C93AC5A1}" srcOrd="0" destOrd="2" presId="urn:microsoft.com/office/officeart/2005/8/layout/vList5"/>
    <dgm:cxn modelId="{D0F6D2D1-2E80-4139-B667-62521E462B2F}" type="presOf" srcId="{224E714F-6449-42D6-9300-FD0ADF02047F}" destId="{22AC9FB0-7E1D-4553-B00A-BFCC65DA0E4D}" srcOrd="0" destOrd="1" presId="urn:microsoft.com/office/officeart/2005/8/layout/vList5"/>
    <dgm:cxn modelId="{0BC36C81-A23F-4DF8-82EA-BA3D3DFCA7A0}" srcId="{B8EEFD66-69A6-49C7-860D-0BBC979022F8}" destId="{FC82339A-AA5F-4B27-9BD2-3C76ECE36E51}" srcOrd="2" destOrd="0" parTransId="{16D42969-1EB1-421B-B10D-D3F9DE6C5B89}" sibTransId="{6E281C89-4DE1-4D47-910B-23F25EE1DDA9}"/>
    <dgm:cxn modelId="{AC649F65-CD8F-4D24-8869-246D2A3520CF}" srcId="{B8EEFD66-69A6-49C7-860D-0BBC979022F8}" destId="{F32B8B5D-267F-4F12-9DEB-285A24514AE9}" srcOrd="3" destOrd="0" parTransId="{36FF1E90-4491-46D6-A1C9-8634B63E60A8}" sibTransId="{E738F60E-3671-4739-A5BD-4B4F27097338}"/>
    <dgm:cxn modelId="{FF698671-64CD-4372-BC55-DD17094B1E0C}" type="presOf" srcId="{FC82339A-AA5F-4B27-9BD2-3C76ECE36E51}" destId="{FE95702D-516C-42E5-A5ED-63FBFC896BDC}" srcOrd="0" destOrd="0" presId="urn:microsoft.com/office/officeart/2005/8/layout/vList5"/>
    <dgm:cxn modelId="{2BA92E1B-0F68-457D-BF7A-21B60B2AA4A6}" type="presOf" srcId="{B8EEFD66-69A6-49C7-860D-0BBC979022F8}" destId="{A199C8A7-7884-4E98-B78E-932E88E9F4BC}" srcOrd="0" destOrd="0" presId="urn:microsoft.com/office/officeart/2005/8/layout/vList5"/>
    <dgm:cxn modelId="{5249F1B2-70DB-4C5F-914C-4C3A9CA4019D}" type="presOf" srcId="{61F09BAA-C768-4487-BF89-7978FDB4D4DE}" destId="{6B9CA01B-9B55-4C60-9922-42CB2CD47BE4}" srcOrd="0" destOrd="0" presId="urn:microsoft.com/office/officeart/2005/8/layout/vList5"/>
    <dgm:cxn modelId="{55C5DE5F-11CC-441B-9AC2-B0F23D65D2B6}" type="presOf" srcId="{F32B8B5D-267F-4F12-9DEB-285A24514AE9}" destId="{332497E6-0463-4A07-9C57-0ED09748D46C}" srcOrd="0" destOrd="0" presId="urn:microsoft.com/office/officeart/2005/8/layout/vList5"/>
    <dgm:cxn modelId="{357DF07D-B288-466F-8896-DA3827A16011}" type="presOf" srcId="{221C25BE-887C-427C-B8DE-8264F8451822}" destId="{7AF1CC20-9CDE-49F5-BF1D-AEFE31DEC0B8}" srcOrd="0" destOrd="0" presId="urn:microsoft.com/office/officeart/2005/8/layout/vList5"/>
    <dgm:cxn modelId="{DE89A02F-A85D-4B84-89E8-BA67DD47E213}" type="presOf" srcId="{92042BDC-C3D9-48FC-9DBA-E9A709DD76E5}" destId="{22AC9FB0-7E1D-4553-B00A-BFCC65DA0E4D}" srcOrd="0" destOrd="0" presId="urn:microsoft.com/office/officeart/2005/8/layout/vList5"/>
    <dgm:cxn modelId="{E18AC273-5032-4A79-984B-67A8E7BA98DB}" srcId="{FC82339A-AA5F-4B27-9BD2-3C76ECE36E51}" destId="{224E714F-6449-42D6-9300-FD0ADF02047F}" srcOrd="1" destOrd="0" parTransId="{3AF5A5F0-32DE-4CB8-B0BF-AD8601221B23}" sibTransId="{129A818B-3282-4D36-B2FE-FAEEBEE77840}"/>
    <dgm:cxn modelId="{605D393E-1D7D-4EF8-BC06-A02A75EB28A6}" type="presOf" srcId="{70382260-550E-4B1B-994B-6B964C7FA0A8}" destId="{786CE0B2-F387-4EE0-926C-5239BFB3F984}" srcOrd="0" destOrd="0" presId="urn:microsoft.com/office/officeart/2005/8/layout/vList5"/>
    <dgm:cxn modelId="{AA2FB486-A9FD-4161-81E3-04A9614671EB}" srcId="{FC82339A-AA5F-4B27-9BD2-3C76ECE36E51}" destId="{92042BDC-C3D9-48FC-9DBA-E9A709DD76E5}" srcOrd="0" destOrd="0" parTransId="{F3612048-0242-4850-8EA5-B19186AD9BAC}" sibTransId="{9D9A86FB-775E-446F-9DD0-44F06DC27A26}"/>
    <dgm:cxn modelId="{4CE504FF-1574-44E4-A39B-1CF92FAE88BF}" srcId="{B8EEFD66-69A6-49C7-860D-0BBC979022F8}" destId="{EC250331-E3E0-4F00-ADE9-14329877C141}" srcOrd="0" destOrd="0" parTransId="{BC86A80B-BB8D-402B-9B35-66F78E9A9C7F}" sibTransId="{DCF9AE7C-CB13-462D-B3F9-15A36FD95103}"/>
    <dgm:cxn modelId="{F2B56487-B2F1-4216-A6FE-816562BD1FFC}" srcId="{B8EEFD66-69A6-49C7-860D-0BBC979022F8}" destId="{FFD21D72-2F38-4D74-9913-40504DDD2A9E}" srcOrd="4" destOrd="0" parTransId="{EFA268B5-14D9-4BB6-A9B5-7B9EE47CCE0D}" sibTransId="{35A3D422-C879-4697-BC3C-F47CF32C764B}"/>
    <dgm:cxn modelId="{329E456B-3ABD-4A3A-BB39-8BB2A6EBEED9}" type="presOf" srcId="{FFD21D72-2F38-4D74-9913-40504DDD2A9E}" destId="{C36D685B-C42A-413D-B754-A5BB1D507DFF}" srcOrd="0" destOrd="0" presId="urn:microsoft.com/office/officeart/2005/8/layout/vList5"/>
    <dgm:cxn modelId="{08387B69-CD32-4F7C-A366-49378C79CF89}" type="presOf" srcId="{BBE5C13B-573F-4753-A56E-7ED3987F7035}" destId="{DDFDE432-E1B7-4957-88F4-3A41C93AC5A1}" srcOrd="0" destOrd="0" presId="urn:microsoft.com/office/officeart/2005/8/layout/vList5"/>
    <dgm:cxn modelId="{2BBA0805-5312-4FB6-BAD9-C2E2E7253868}" srcId="{61F09BAA-C768-4487-BF89-7978FDB4D4DE}" destId="{3428490A-A754-405D-9ECB-3124AEFBD308}" srcOrd="1" destOrd="0" parTransId="{B70A5F90-F25B-4EA8-A066-88BA7FD4E785}" sibTransId="{78C39960-5064-4AEB-9C08-83C79B75E23E}"/>
    <dgm:cxn modelId="{8C8C0075-256F-41E9-8327-6B6C86C8BB2E}" type="presOf" srcId="{EC250331-E3E0-4F00-ADE9-14329877C141}" destId="{6EFE78C6-64AA-43E4-8939-F73312783FE1}" srcOrd="0" destOrd="0" presId="urn:microsoft.com/office/officeart/2005/8/layout/vList5"/>
    <dgm:cxn modelId="{A22B7A41-546B-4F9D-AC79-0F64CC2BE2AC}" srcId="{F32B8B5D-267F-4F12-9DEB-285A24514AE9}" destId="{F58C0232-CA2F-4D23-95C8-6DF618AC851B}" srcOrd="0" destOrd="0" parTransId="{2A9B7251-7498-49ED-B6A7-0C838E31EBE9}" sibTransId="{02169CDA-42DD-4270-9E53-B6E5F2133D84}"/>
    <dgm:cxn modelId="{93641C89-EB3A-4886-9B27-4E5EAF0C3A4B}" type="presParOf" srcId="{A199C8A7-7884-4E98-B78E-932E88E9F4BC}" destId="{950EBAB8-F894-4092-B843-C4D378AD49CA}" srcOrd="0" destOrd="0" presId="urn:microsoft.com/office/officeart/2005/8/layout/vList5"/>
    <dgm:cxn modelId="{10070A5D-31A1-4C47-80E2-B810B9B72822}" type="presParOf" srcId="{950EBAB8-F894-4092-B843-C4D378AD49CA}" destId="{6EFE78C6-64AA-43E4-8939-F73312783FE1}" srcOrd="0" destOrd="0" presId="urn:microsoft.com/office/officeart/2005/8/layout/vList5"/>
    <dgm:cxn modelId="{397FB4C7-62B0-45A2-94DB-BF2D144C021F}" type="presParOf" srcId="{950EBAB8-F894-4092-B843-C4D378AD49CA}" destId="{7AF1CC20-9CDE-49F5-BF1D-AEFE31DEC0B8}" srcOrd="1" destOrd="0" presId="urn:microsoft.com/office/officeart/2005/8/layout/vList5"/>
    <dgm:cxn modelId="{053F01BD-B28A-4D14-A887-01E1A5716FCB}" type="presParOf" srcId="{A199C8A7-7884-4E98-B78E-932E88E9F4BC}" destId="{31034065-71C1-485F-BEC7-4601132C3B22}" srcOrd="1" destOrd="0" presId="urn:microsoft.com/office/officeart/2005/8/layout/vList5"/>
    <dgm:cxn modelId="{CACD2B41-79DB-4CD4-B593-8AF4B9CCD87A}" type="presParOf" srcId="{A199C8A7-7884-4E98-B78E-932E88E9F4BC}" destId="{19B52BA7-CAF2-42FA-8684-512B5B304AD6}" srcOrd="2" destOrd="0" presId="urn:microsoft.com/office/officeart/2005/8/layout/vList5"/>
    <dgm:cxn modelId="{B1D7CF9B-53B3-4A1C-B76F-9524153625BB}" type="presParOf" srcId="{19B52BA7-CAF2-42FA-8684-512B5B304AD6}" destId="{6B9CA01B-9B55-4C60-9922-42CB2CD47BE4}" srcOrd="0" destOrd="0" presId="urn:microsoft.com/office/officeart/2005/8/layout/vList5"/>
    <dgm:cxn modelId="{74425A42-01B9-4C41-99D2-07057FA5766D}" type="presParOf" srcId="{19B52BA7-CAF2-42FA-8684-512B5B304AD6}" destId="{DDFDE432-E1B7-4957-88F4-3A41C93AC5A1}" srcOrd="1" destOrd="0" presId="urn:microsoft.com/office/officeart/2005/8/layout/vList5"/>
    <dgm:cxn modelId="{25F992F2-22F0-4C33-96F1-041A3FE72D00}" type="presParOf" srcId="{A199C8A7-7884-4E98-B78E-932E88E9F4BC}" destId="{18E1C9BF-8962-40AC-AF56-CCD541705490}" srcOrd="3" destOrd="0" presId="urn:microsoft.com/office/officeart/2005/8/layout/vList5"/>
    <dgm:cxn modelId="{6F9786C1-87DB-40E7-BB94-8572E840ECA1}" type="presParOf" srcId="{A199C8A7-7884-4E98-B78E-932E88E9F4BC}" destId="{4C5C7A14-D000-4C08-84A2-A6AD803ECF94}" srcOrd="4" destOrd="0" presId="urn:microsoft.com/office/officeart/2005/8/layout/vList5"/>
    <dgm:cxn modelId="{911D6294-D96C-4665-B960-59F79992D788}" type="presParOf" srcId="{4C5C7A14-D000-4C08-84A2-A6AD803ECF94}" destId="{FE95702D-516C-42E5-A5ED-63FBFC896BDC}" srcOrd="0" destOrd="0" presId="urn:microsoft.com/office/officeart/2005/8/layout/vList5"/>
    <dgm:cxn modelId="{59A22F2D-83B6-4235-95D1-424C260E0A8D}" type="presParOf" srcId="{4C5C7A14-D000-4C08-84A2-A6AD803ECF94}" destId="{22AC9FB0-7E1D-4553-B00A-BFCC65DA0E4D}" srcOrd="1" destOrd="0" presId="urn:microsoft.com/office/officeart/2005/8/layout/vList5"/>
    <dgm:cxn modelId="{A5F2297B-064C-467E-8584-DEDE7C7CB448}" type="presParOf" srcId="{A199C8A7-7884-4E98-B78E-932E88E9F4BC}" destId="{59927CA9-9888-4C38-8A0C-7863A7C7B526}" srcOrd="5" destOrd="0" presId="urn:microsoft.com/office/officeart/2005/8/layout/vList5"/>
    <dgm:cxn modelId="{BAE4B0AA-5068-480E-891E-37FCB5092E43}" type="presParOf" srcId="{A199C8A7-7884-4E98-B78E-932E88E9F4BC}" destId="{94080663-F471-406A-91B2-FB0D553F1581}" srcOrd="6" destOrd="0" presId="urn:microsoft.com/office/officeart/2005/8/layout/vList5"/>
    <dgm:cxn modelId="{DAFB78AF-4CED-4C6C-9EC7-A2F3961886FF}" type="presParOf" srcId="{94080663-F471-406A-91B2-FB0D553F1581}" destId="{332497E6-0463-4A07-9C57-0ED09748D46C}" srcOrd="0" destOrd="0" presId="urn:microsoft.com/office/officeart/2005/8/layout/vList5"/>
    <dgm:cxn modelId="{91053B31-B4D1-47D3-A17B-8DF91995AFEB}" type="presParOf" srcId="{94080663-F471-406A-91B2-FB0D553F1581}" destId="{05329448-849D-42AA-AFE1-271D1AFE3B4E}" srcOrd="1" destOrd="0" presId="urn:microsoft.com/office/officeart/2005/8/layout/vList5"/>
    <dgm:cxn modelId="{5F9231D7-FCE8-4D4F-859F-8E2ED4EF2F9D}" type="presParOf" srcId="{A199C8A7-7884-4E98-B78E-932E88E9F4BC}" destId="{69551FA4-F029-4500-80FC-FFBA27C898BC}" srcOrd="7" destOrd="0" presId="urn:microsoft.com/office/officeart/2005/8/layout/vList5"/>
    <dgm:cxn modelId="{CF6FB3CD-14EA-471E-B08A-BEDC125F3FE3}" type="presParOf" srcId="{A199C8A7-7884-4E98-B78E-932E88E9F4BC}" destId="{90EDB39C-07A2-4CAD-B8F3-88862B1A3096}" srcOrd="8" destOrd="0" presId="urn:microsoft.com/office/officeart/2005/8/layout/vList5"/>
    <dgm:cxn modelId="{12FDA07D-FD24-4665-9C48-A59B9F8309B3}" type="presParOf" srcId="{90EDB39C-07A2-4CAD-B8F3-88862B1A3096}" destId="{C36D685B-C42A-413D-B754-A5BB1D507DFF}" srcOrd="0" destOrd="0" presId="urn:microsoft.com/office/officeart/2005/8/layout/vList5"/>
    <dgm:cxn modelId="{DDD7CA23-D4E2-4B36-BE9F-E01CF2EC52FC}" type="presParOf" srcId="{90EDB39C-07A2-4CAD-B8F3-88862B1A3096}" destId="{786CE0B2-F387-4EE0-926C-5239BFB3F98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22D6A-D5AD-4355-AB58-E9EA2B5E1186}">
      <dsp:nvSpPr>
        <dsp:cNvPr id="0" name=""/>
        <dsp:cNvSpPr/>
      </dsp:nvSpPr>
      <dsp:spPr>
        <a:xfrm rot="5400000">
          <a:off x="8077420" y="-3212756"/>
          <a:ext cx="1502508" cy="83093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Определяет </a:t>
          </a:r>
          <a:r>
            <a:rPr lang="ru-RU" sz="2000" b="1" kern="1200" dirty="0"/>
            <a:t>последовательность</a:t>
          </a:r>
          <a:r>
            <a:rPr lang="ru-RU" sz="2000" kern="1200" dirty="0"/>
            <a:t> </a:t>
          </a:r>
          <a:r>
            <a:rPr lang="ru-RU" sz="2000" b="1" kern="1200" dirty="0"/>
            <a:t>изучения содержания</a:t>
          </a:r>
          <a:r>
            <a:rPr lang="ru-RU" sz="2000" kern="1200" dirty="0"/>
            <a:t> программы 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Содержательная основа обучения </a:t>
          </a:r>
        </a:p>
      </dsp:txBody>
      <dsp:txXfrm rot="-5400000">
        <a:off x="4674004" y="264006"/>
        <a:ext cx="8235994" cy="1355816"/>
      </dsp:txXfrm>
    </dsp:sp>
    <dsp:sp modelId="{2C649AF2-8036-474C-AAB7-6F90B919E176}">
      <dsp:nvSpPr>
        <dsp:cNvPr id="0" name=""/>
        <dsp:cNvSpPr/>
      </dsp:nvSpPr>
      <dsp:spPr>
        <a:xfrm>
          <a:off x="0" y="2845"/>
          <a:ext cx="4674004" cy="18781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/>
            <a:t>Назначение </a:t>
          </a:r>
        </a:p>
      </dsp:txBody>
      <dsp:txXfrm>
        <a:off x="91683" y="94528"/>
        <a:ext cx="4490638" cy="1694769"/>
      </dsp:txXfrm>
    </dsp:sp>
    <dsp:sp modelId="{17A1911F-F0A3-455B-8A62-CB66DAD48779}">
      <dsp:nvSpPr>
        <dsp:cNvPr id="0" name=""/>
        <dsp:cNvSpPr/>
      </dsp:nvSpPr>
      <dsp:spPr>
        <a:xfrm rot="5400000">
          <a:off x="8077420" y="-1240714"/>
          <a:ext cx="1502508" cy="83093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/>
            <a:t>На учебный год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Могут быть другие периоды </a:t>
          </a:r>
        </a:p>
      </dsp:txBody>
      <dsp:txXfrm rot="-5400000">
        <a:off x="4674004" y="2236048"/>
        <a:ext cx="8235994" cy="1355816"/>
      </dsp:txXfrm>
    </dsp:sp>
    <dsp:sp modelId="{22136BF1-BA0A-4D8C-86B5-5C60BC169B47}">
      <dsp:nvSpPr>
        <dsp:cNvPr id="0" name=""/>
        <dsp:cNvSpPr/>
      </dsp:nvSpPr>
      <dsp:spPr>
        <a:xfrm>
          <a:off x="0" y="1974888"/>
          <a:ext cx="4674004" cy="18781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/>
            <a:t>Период </a:t>
          </a:r>
        </a:p>
      </dsp:txBody>
      <dsp:txXfrm>
        <a:off x="91683" y="2066571"/>
        <a:ext cx="4490638" cy="1694769"/>
      </dsp:txXfrm>
    </dsp:sp>
    <dsp:sp modelId="{E33CEB66-C4AC-4F60-BA7C-6AC26CBEEC23}">
      <dsp:nvSpPr>
        <dsp:cNvPr id="0" name=""/>
        <dsp:cNvSpPr/>
      </dsp:nvSpPr>
      <dsp:spPr>
        <a:xfrm rot="5400000">
          <a:off x="8077420" y="731328"/>
          <a:ext cx="1502508" cy="83093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Темы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Содержание темы (элементы содержания)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Направления развития</a:t>
          </a:r>
          <a:r>
            <a:rPr lang="en-US" sz="2000" kern="1200" dirty="0"/>
            <a:t>/</a:t>
          </a:r>
          <a:r>
            <a:rPr lang="ru-RU" sz="2000" kern="1200" dirty="0"/>
            <a:t>Образовательные области (подразделы)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Формы обучения </a:t>
          </a:r>
        </a:p>
      </dsp:txBody>
      <dsp:txXfrm rot="-5400000">
        <a:off x="4674004" y="4208090"/>
        <a:ext cx="8235994" cy="1355816"/>
      </dsp:txXfrm>
    </dsp:sp>
    <dsp:sp modelId="{CA5D0E64-A92E-4562-8F5D-82130C5108D3}">
      <dsp:nvSpPr>
        <dsp:cNvPr id="0" name=""/>
        <dsp:cNvSpPr/>
      </dsp:nvSpPr>
      <dsp:spPr>
        <a:xfrm>
          <a:off x="0" y="3946930"/>
          <a:ext cx="4674004" cy="18781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/>
            <a:t>Содержание </a:t>
          </a:r>
        </a:p>
      </dsp:txBody>
      <dsp:txXfrm>
        <a:off x="91683" y="4038613"/>
        <a:ext cx="4490638" cy="1694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1CC20-9CDE-49F5-BF1D-AEFE31DEC0B8}">
      <dsp:nvSpPr>
        <dsp:cNvPr id="0" name=""/>
        <dsp:cNvSpPr/>
      </dsp:nvSpPr>
      <dsp:spPr>
        <a:xfrm rot="5400000">
          <a:off x="5947484" y="-2341521"/>
          <a:ext cx="1164888" cy="61458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Требует подготовки большого количества документов и иных материалов, подтверждающих различные критерии и показатели </a:t>
          </a:r>
        </a:p>
      </dsp:txBody>
      <dsp:txXfrm rot="-5400000">
        <a:off x="3457021" y="205807"/>
        <a:ext cx="6088950" cy="1051158"/>
      </dsp:txXfrm>
    </dsp:sp>
    <dsp:sp modelId="{6EFE78C6-64AA-43E4-8939-F73312783FE1}">
      <dsp:nvSpPr>
        <dsp:cNvPr id="0" name=""/>
        <dsp:cNvSpPr/>
      </dsp:nvSpPr>
      <dsp:spPr>
        <a:xfrm>
          <a:off x="0" y="3330"/>
          <a:ext cx="3457020" cy="1456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Аттестация </a:t>
          </a:r>
        </a:p>
      </dsp:txBody>
      <dsp:txXfrm>
        <a:off x="71081" y="74411"/>
        <a:ext cx="3314858" cy="1313948"/>
      </dsp:txXfrm>
    </dsp:sp>
    <dsp:sp modelId="{DDFDE432-E1B7-4957-88F4-3A41C93AC5A1}">
      <dsp:nvSpPr>
        <dsp:cNvPr id="0" name=""/>
        <dsp:cNvSpPr/>
      </dsp:nvSpPr>
      <dsp:spPr>
        <a:xfrm rot="5400000">
          <a:off x="5947484" y="-812605"/>
          <a:ext cx="1164888" cy="61458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Поощряется подготовка дополнительных документов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Поощряется  участие в конкурсах и иных мероприятиях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Поощряется выполнение функционала, не связанного с педагогической деятельностью </a:t>
          </a:r>
        </a:p>
      </dsp:txBody>
      <dsp:txXfrm rot="-5400000">
        <a:off x="3457021" y="1734723"/>
        <a:ext cx="6088950" cy="1051158"/>
      </dsp:txXfrm>
    </dsp:sp>
    <dsp:sp modelId="{6B9CA01B-9B55-4C60-9922-42CB2CD47BE4}">
      <dsp:nvSpPr>
        <dsp:cNvPr id="0" name=""/>
        <dsp:cNvSpPr/>
      </dsp:nvSpPr>
      <dsp:spPr>
        <a:xfrm>
          <a:off x="0" y="1532246"/>
          <a:ext cx="3457020" cy="145611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Положения об оплате труда </a:t>
          </a:r>
        </a:p>
      </dsp:txBody>
      <dsp:txXfrm>
        <a:off x="71081" y="1603327"/>
        <a:ext cx="3314858" cy="1313948"/>
      </dsp:txXfrm>
    </dsp:sp>
    <dsp:sp modelId="{22AC9FB0-7E1D-4553-B00A-BFCC65DA0E4D}">
      <dsp:nvSpPr>
        <dsp:cNvPr id="0" name=""/>
        <dsp:cNvSpPr/>
      </dsp:nvSpPr>
      <dsp:spPr>
        <a:xfrm rot="5400000">
          <a:off x="5947484" y="716310"/>
          <a:ext cx="1164888" cy="61458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Содержат избыточные требования к функционалу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Не конкретизируют обязанности и права в части  документационной нагрузки</a:t>
          </a:r>
        </a:p>
      </dsp:txBody>
      <dsp:txXfrm rot="-5400000">
        <a:off x="3457021" y="3263639"/>
        <a:ext cx="6088950" cy="1051158"/>
      </dsp:txXfrm>
    </dsp:sp>
    <dsp:sp modelId="{FE95702D-516C-42E5-A5ED-63FBFC896BDC}">
      <dsp:nvSpPr>
        <dsp:cNvPr id="0" name=""/>
        <dsp:cNvSpPr/>
      </dsp:nvSpPr>
      <dsp:spPr>
        <a:xfrm>
          <a:off x="0" y="3061162"/>
          <a:ext cx="3457020" cy="145611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Должностные инструкции </a:t>
          </a:r>
        </a:p>
      </dsp:txBody>
      <dsp:txXfrm>
        <a:off x="71081" y="3132243"/>
        <a:ext cx="3314858" cy="1313948"/>
      </dsp:txXfrm>
    </dsp:sp>
    <dsp:sp modelId="{05329448-849D-42AA-AFE1-271D1AFE3B4E}">
      <dsp:nvSpPr>
        <dsp:cNvPr id="0" name=""/>
        <dsp:cNvSpPr/>
      </dsp:nvSpPr>
      <dsp:spPr>
        <a:xfrm rot="5400000">
          <a:off x="5947484" y="2245226"/>
          <a:ext cx="1164888" cy="61458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Отчет о самообследования порождает подготовку дополнительных отчетов </a:t>
          </a:r>
        </a:p>
      </dsp:txBody>
      <dsp:txXfrm rot="-5400000">
        <a:off x="3457021" y="4792555"/>
        <a:ext cx="6088950" cy="1051158"/>
      </dsp:txXfrm>
    </dsp:sp>
    <dsp:sp modelId="{332497E6-0463-4A07-9C57-0ED09748D46C}">
      <dsp:nvSpPr>
        <dsp:cNvPr id="0" name=""/>
        <dsp:cNvSpPr/>
      </dsp:nvSpPr>
      <dsp:spPr>
        <a:xfrm>
          <a:off x="0" y="4590078"/>
          <a:ext cx="3457020" cy="1456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Самообследование </a:t>
          </a:r>
        </a:p>
      </dsp:txBody>
      <dsp:txXfrm>
        <a:off x="71081" y="4661159"/>
        <a:ext cx="3314858" cy="1313948"/>
      </dsp:txXfrm>
    </dsp:sp>
    <dsp:sp modelId="{786CE0B2-F387-4EE0-926C-5239BFB3F984}">
      <dsp:nvSpPr>
        <dsp:cNvPr id="0" name=""/>
        <dsp:cNvSpPr/>
      </dsp:nvSpPr>
      <dsp:spPr>
        <a:xfrm rot="5400000">
          <a:off x="5947484" y="3774142"/>
          <a:ext cx="1164888" cy="61458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Положение о психолого-медико-педагогической комиссии" (приложение 2) требует информацию о результатах обучения</a:t>
          </a:r>
          <a:endParaRPr lang="ru-RU" sz="1600" kern="1200" dirty="0"/>
        </a:p>
      </dsp:txBody>
      <dsp:txXfrm rot="-5400000">
        <a:off x="3457021" y="6321471"/>
        <a:ext cx="6088950" cy="1051158"/>
      </dsp:txXfrm>
    </dsp:sp>
    <dsp:sp modelId="{C36D685B-C42A-413D-B754-A5BB1D507DFF}">
      <dsp:nvSpPr>
        <dsp:cNvPr id="0" name=""/>
        <dsp:cNvSpPr/>
      </dsp:nvSpPr>
      <dsp:spPr>
        <a:xfrm>
          <a:off x="0" y="6118995"/>
          <a:ext cx="3457020" cy="1456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ПМПК</a:t>
          </a:r>
        </a:p>
      </dsp:txBody>
      <dsp:txXfrm>
        <a:off x="71081" y="6190076"/>
        <a:ext cx="3314858" cy="1313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0F3D3-884F-8E45-98AB-E8ADE6E0FD28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BCF3A-9B41-AC48-BBC4-8EC043A93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2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1pPr>
    <a:lvl2pPr marL="646469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2pPr>
    <a:lvl3pPr marL="1292937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3pPr>
    <a:lvl4pPr marL="1939406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4pPr>
    <a:lvl5pPr marL="2585874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5pPr>
    <a:lvl6pPr marL="3232343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6pPr>
    <a:lvl7pPr marL="3878810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7pPr>
    <a:lvl8pPr marL="4525280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8pPr>
    <a:lvl9pPr marL="5171747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7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3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3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692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9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7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1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7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5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3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3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6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8F1BDF7C-9E82-4230-A450-40D3FB66F4DC}"/>
              </a:ext>
            </a:extLst>
          </p:cNvPr>
          <p:cNvSpPr/>
          <p:nvPr userDrawn="1"/>
        </p:nvSpPr>
        <p:spPr>
          <a:xfrm>
            <a:off x="0" y="0"/>
            <a:ext cx="15119350" cy="10691813"/>
          </a:xfrm>
          <a:prstGeom prst="frame">
            <a:avLst>
              <a:gd name="adj1" fmla="val 235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1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24" r:id="rId12"/>
    <p:sldLayoutId id="2147483741" r:id="rId13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6FF22-F3DF-4E49-9FE0-70721F97C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376" y="1623571"/>
            <a:ext cx="13266942" cy="3722335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Совет педагогов </a:t>
            </a:r>
            <a:br>
              <a:rPr lang="ru-RU" sz="6600" b="1" dirty="0" smtClean="0"/>
            </a:br>
            <a:r>
              <a:rPr lang="ru-RU" sz="6600" b="1" dirty="0" smtClean="0"/>
              <a:t>«</a:t>
            </a:r>
            <a:r>
              <a:rPr lang="ru-RU" sz="6600" b="1" dirty="0"/>
              <a:t>Снижение </a:t>
            </a:r>
            <a:r>
              <a:rPr lang="ru-RU" sz="6600" b="1" dirty="0" smtClean="0"/>
              <a:t>бюрократической </a:t>
            </a:r>
            <a:r>
              <a:rPr lang="ru-RU" sz="6600" b="1" dirty="0"/>
              <a:t>нагрузки педагогических </a:t>
            </a:r>
            <a:r>
              <a:rPr lang="ru-RU" sz="6600" b="1" dirty="0" smtClean="0"/>
              <a:t>работников»</a:t>
            </a:r>
            <a:endParaRPr lang="ru-RU" sz="6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55E41C-F6E7-4B4E-929E-4F7D571FD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3805" y="7500371"/>
            <a:ext cx="11339513" cy="2581379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Емелина Т.В.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B8FF46-856E-4030-9C1A-F2CB49F12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09" y="5435017"/>
            <a:ext cx="7503433" cy="46467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0575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8D4D9-A416-6DB0-77AE-8BAC41DA2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CAB52B-238C-6779-DB20-6B560DD557C1}"/>
              </a:ext>
            </a:extLst>
          </p:cNvPr>
          <p:cNvSpPr txBox="1"/>
          <p:nvPr/>
        </p:nvSpPr>
        <p:spPr>
          <a:xfrm>
            <a:off x="1580428" y="627297"/>
            <a:ext cx="10745535" cy="10717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182" b="1" dirty="0">
                <a:solidFill>
                  <a:srgbClr val="423D67"/>
                </a:solidFill>
              </a:rPr>
              <a:t>СКРЫТЫЕ МЕХАНИЗМЫ, ПРЕПЯТСТВУЮЩИЕ СНИЖЕНИЮ БЮРОКРАТИЧЕСКО НАГРУЗКИ      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43295389"/>
              </p:ext>
            </p:extLst>
          </p:nvPr>
        </p:nvGraphicFramePr>
        <p:xfrm>
          <a:off x="483274" y="2535382"/>
          <a:ext cx="9602836" cy="7578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841183" y="4932218"/>
            <a:ext cx="3920836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3600" b="1" dirty="0"/>
              <a:t>Необязательные документы</a:t>
            </a:r>
          </a:p>
          <a:p>
            <a:r>
              <a:rPr lang="ru-RU" sz="3600" b="1" dirty="0"/>
              <a:t>становятся обязательными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0086110" y="3893127"/>
            <a:ext cx="755073" cy="10390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0072256" y="6267363"/>
            <a:ext cx="76892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0065329" y="7237181"/>
            <a:ext cx="775854" cy="17267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788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24046-98DA-7384-D2DF-081D94502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A9F134-2467-7BCC-BA1A-F1DE792D2D62}"/>
              </a:ext>
            </a:extLst>
          </p:cNvPr>
          <p:cNvSpPr txBox="1"/>
          <p:nvPr/>
        </p:nvSpPr>
        <p:spPr>
          <a:xfrm>
            <a:off x="2937164" y="422448"/>
            <a:ext cx="80217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МЕТОДИЧЕСКАЯ РАБОТА ПЕДАГОГА   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480052-0A5B-4353-CDFE-3C763CA6090D}"/>
              </a:ext>
            </a:extLst>
          </p:cNvPr>
          <p:cNvSpPr/>
          <p:nvPr/>
        </p:nvSpPr>
        <p:spPr>
          <a:xfrm>
            <a:off x="372534" y="1692841"/>
            <a:ext cx="4628444" cy="68522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МЕТОДИЧЕСКАЯ РАБОТА ПЕДАГОГА </a:t>
            </a:r>
          </a:p>
          <a:p>
            <a:pPr algn="ctr"/>
            <a:endParaRPr lang="ru-RU" dirty="0">
              <a:solidFill>
                <a:srgbClr val="575086"/>
              </a:solidFill>
            </a:endParaRPr>
          </a:p>
          <a:p>
            <a:pPr algn="ctr"/>
            <a:r>
              <a:rPr lang="ru-RU" sz="2000" b="1" dirty="0">
                <a:solidFill>
                  <a:srgbClr val="575086"/>
                </a:solidFill>
              </a:rPr>
              <a:t>Деятельность, связанная с подготовкой к реализации ОП и анализом ее результативности </a:t>
            </a:r>
          </a:p>
          <a:p>
            <a:pPr algn="ctr"/>
            <a:endParaRPr lang="ru-RU" sz="2000" b="1" dirty="0">
              <a:solidFill>
                <a:srgbClr val="575086"/>
              </a:solidFill>
            </a:endParaRPr>
          </a:p>
          <a:p>
            <a:pPr marL="514350" indent="-514350" algn="just">
              <a:buAutoNum type="arabicPeriod"/>
            </a:pPr>
            <a:r>
              <a:rPr lang="ru-RU" sz="2000" b="1" dirty="0">
                <a:solidFill>
                  <a:srgbClr val="575086"/>
                </a:solidFill>
              </a:rPr>
              <a:t>Разработка КТП </a:t>
            </a:r>
            <a:r>
              <a:rPr lang="ru-RU" sz="2000" dirty="0">
                <a:solidFill>
                  <a:srgbClr val="575086"/>
                </a:solidFill>
              </a:rPr>
              <a:t>(обязательный документ)</a:t>
            </a:r>
          </a:p>
          <a:p>
            <a:pPr marL="514350" indent="-514350" algn="just">
              <a:buAutoNum type="arabicPeriod"/>
            </a:pPr>
            <a:r>
              <a:rPr lang="ru-RU" sz="2000" b="1" dirty="0">
                <a:solidFill>
                  <a:srgbClr val="575086"/>
                </a:solidFill>
              </a:rPr>
              <a:t>Разработка ОП </a:t>
            </a:r>
            <a:r>
              <a:rPr lang="ru-RU" sz="2000" dirty="0">
                <a:solidFill>
                  <a:srgbClr val="575086"/>
                </a:solidFill>
              </a:rPr>
              <a:t>(может участвовать)</a:t>
            </a:r>
          </a:p>
          <a:p>
            <a:pPr marL="514350" indent="-514350" algn="just">
              <a:buAutoNum type="arabicPeriod"/>
            </a:pPr>
            <a:r>
              <a:rPr lang="ru-RU" sz="2000" b="1" dirty="0">
                <a:solidFill>
                  <a:srgbClr val="575086"/>
                </a:solidFill>
              </a:rPr>
              <a:t>Разработка дидактических материалов </a:t>
            </a:r>
            <a:r>
              <a:rPr lang="ru-RU" sz="2000" dirty="0">
                <a:solidFill>
                  <a:srgbClr val="575086"/>
                </a:solidFill>
              </a:rPr>
              <a:t>для занятий, конспектов, сценариев, подбор форм, методов и средств, и </a:t>
            </a:r>
            <a:r>
              <a:rPr lang="ru-RU" sz="2000" dirty="0" err="1">
                <a:solidFill>
                  <a:srgbClr val="575086"/>
                </a:solidFill>
              </a:rPr>
              <a:t>тд</a:t>
            </a:r>
            <a:r>
              <a:rPr lang="ru-RU" sz="2000" dirty="0">
                <a:solidFill>
                  <a:srgbClr val="575086"/>
                </a:solidFill>
              </a:rPr>
              <a:t>. (делает по своему усмотрению по мере необходимости)</a:t>
            </a:r>
          </a:p>
          <a:p>
            <a:pPr marL="514350" indent="-514350" algn="just">
              <a:buAutoNum type="arabicPeriod"/>
            </a:pPr>
            <a:r>
              <a:rPr lang="ru-RU" sz="2000" b="1" dirty="0">
                <a:solidFill>
                  <a:srgbClr val="575086"/>
                </a:solidFill>
              </a:rPr>
              <a:t>Проведение педагогической диагностики </a:t>
            </a:r>
            <a:r>
              <a:rPr lang="ru-RU" sz="2000" dirty="0">
                <a:solidFill>
                  <a:srgbClr val="575086"/>
                </a:solidFill>
              </a:rPr>
              <a:t>и анализ ее результатов (делает по своему усмотрению по мере необходимости)</a:t>
            </a:r>
          </a:p>
          <a:p>
            <a:pPr algn="just"/>
            <a:endParaRPr lang="ru-RU" sz="2000" dirty="0">
              <a:solidFill>
                <a:srgbClr val="575086"/>
              </a:solidFill>
            </a:endParaRPr>
          </a:p>
          <a:p>
            <a:pPr marL="514350" indent="-514350" algn="just">
              <a:buAutoNum type="arabicPeriod"/>
            </a:pPr>
            <a:endParaRPr lang="ru-RU" dirty="0">
              <a:solidFill>
                <a:srgbClr val="575086"/>
              </a:solidFill>
            </a:endParaRPr>
          </a:p>
          <a:p>
            <a:pPr marL="514350" indent="-514350" algn="just">
              <a:buAutoNum type="arabicPeriod"/>
            </a:pPr>
            <a:endParaRPr lang="ru-RU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00673E0-862A-6DED-D2FC-6BABBB978651}"/>
              </a:ext>
            </a:extLst>
          </p:cNvPr>
          <p:cNvSpPr/>
          <p:nvPr/>
        </p:nvSpPr>
        <p:spPr>
          <a:xfrm>
            <a:off x="5245453" y="1692839"/>
            <a:ext cx="4628444" cy="68522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ПОВЫШЕНИЕ КВАЛИФИКАЦИИ</a:t>
            </a:r>
          </a:p>
          <a:p>
            <a:pPr algn="ctr"/>
            <a:endParaRPr lang="ru-RU" dirty="0">
              <a:solidFill>
                <a:srgbClr val="575086"/>
              </a:solidFill>
            </a:endParaRPr>
          </a:p>
          <a:p>
            <a:pPr algn="ctr"/>
            <a:r>
              <a:rPr lang="ru-RU" sz="2000" b="1" dirty="0">
                <a:solidFill>
                  <a:srgbClr val="575086"/>
                </a:solidFill>
              </a:rPr>
              <a:t>Деятельность, связанная с повышением уровня профессионального мастерства</a:t>
            </a:r>
          </a:p>
          <a:p>
            <a:pPr algn="just"/>
            <a:r>
              <a:rPr lang="ru-RU" sz="2000" b="1" dirty="0">
                <a:solidFill>
                  <a:srgbClr val="575086"/>
                </a:solidFill>
              </a:rPr>
              <a:t> </a:t>
            </a:r>
          </a:p>
          <a:p>
            <a:pPr marL="514350" indent="-514350" algn="just">
              <a:buAutoNum type="arabicPeriod"/>
            </a:pPr>
            <a:r>
              <a:rPr lang="ru-RU" sz="2000" b="1" dirty="0">
                <a:solidFill>
                  <a:srgbClr val="575086"/>
                </a:solidFill>
              </a:rPr>
              <a:t>Обучение по программам ПК </a:t>
            </a:r>
            <a:r>
              <a:rPr lang="ru-RU" sz="2000" dirty="0">
                <a:solidFill>
                  <a:srgbClr val="575086"/>
                </a:solidFill>
              </a:rPr>
              <a:t>(ст.47 п.5 273 ФЗ право на ДПО по профилю деятельности не реже 1 раза в 3 года)</a:t>
            </a:r>
          </a:p>
          <a:p>
            <a:pPr marL="514350" indent="-514350" algn="just">
              <a:buAutoNum type="arabicPeriod"/>
            </a:pPr>
            <a:r>
              <a:rPr lang="ru-RU" sz="2000" b="1" dirty="0">
                <a:solidFill>
                  <a:srgbClr val="575086"/>
                </a:solidFill>
              </a:rPr>
              <a:t>Участие в проектах, конкурсах</a:t>
            </a:r>
            <a:r>
              <a:rPr lang="ru-RU" sz="2000" dirty="0">
                <a:solidFill>
                  <a:srgbClr val="575086"/>
                </a:solidFill>
              </a:rPr>
              <a:t>,  форумах и др. НЕ является обязательным, по решению педагога. </a:t>
            </a:r>
          </a:p>
          <a:p>
            <a:pPr marL="514350" indent="-514350" algn="just">
              <a:buAutoNum type="arabicPeriod"/>
            </a:pPr>
            <a:r>
              <a:rPr lang="ru-RU" sz="2000" b="1" dirty="0">
                <a:solidFill>
                  <a:srgbClr val="575086"/>
                </a:solidFill>
              </a:rPr>
              <a:t>Планы по саморазвитию</a:t>
            </a:r>
            <a:r>
              <a:rPr lang="ru-RU" sz="2000" dirty="0">
                <a:solidFill>
                  <a:srgbClr val="575086"/>
                </a:solidFill>
              </a:rPr>
              <a:t>, отчеты по самообразованию  не являются обязательным документом. </a:t>
            </a:r>
          </a:p>
          <a:p>
            <a:pPr marL="514350" indent="-514350" algn="just">
              <a:buAutoNum type="arabicPeriod"/>
            </a:pPr>
            <a:r>
              <a:rPr lang="ru-RU" sz="2000" b="1" dirty="0">
                <a:solidFill>
                  <a:srgbClr val="575086"/>
                </a:solidFill>
              </a:rPr>
              <a:t>Подготовка к аттестации </a:t>
            </a:r>
            <a:r>
              <a:rPr lang="ru-RU" sz="2000" dirty="0">
                <a:solidFill>
                  <a:srgbClr val="575086"/>
                </a:solidFill>
              </a:rPr>
              <a:t>в соответствии с установленными требованиями. </a:t>
            </a:r>
          </a:p>
          <a:p>
            <a:pPr marL="514350" indent="-514350" algn="just">
              <a:buAutoNum type="arabicPeriod"/>
            </a:pPr>
            <a:endParaRPr lang="ru-RU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r>
              <a:rPr lang="ru-RU" b="1" dirty="0">
                <a:solidFill>
                  <a:srgbClr val="575086"/>
                </a:solidFill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48E4BC4-0CA3-C851-4DC2-69E9FDD8022C}"/>
              </a:ext>
            </a:extLst>
          </p:cNvPr>
          <p:cNvSpPr/>
          <p:nvPr/>
        </p:nvSpPr>
        <p:spPr>
          <a:xfrm>
            <a:off x="10118372" y="1692839"/>
            <a:ext cx="4628444" cy="68522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НАУЧНО-ИССЛЕДОВАТЕЛЬСКАЯ ДЕЯТЕЛЬНОСТЬ</a:t>
            </a: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r>
              <a:rPr lang="ru-RU" sz="2000" b="1" dirty="0">
                <a:solidFill>
                  <a:srgbClr val="575086"/>
                </a:solidFill>
              </a:rPr>
              <a:t>Деятельность, связанная с проведением научных исследований </a:t>
            </a: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marL="514350" indent="-514350" algn="just">
              <a:buAutoNum type="arabicPeriod"/>
            </a:pPr>
            <a:r>
              <a:rPr lang="ru-RU" sz="2000" dirty="0">
                <a:solidFill>
                  <a:srgbClr val="575086"/>
                </a:solidFill>
              </a:rPr>
              <a:t>Собственные исследования (магистратура, аспирантура и др.)</a:t>
            </a:r>
          </a:p>
          <a:p>
            <a:pPr marL="514350" indent="-514350" algn="just">
              <a:buAutoNum type="arabicPeriod"/>
            </a:pPr>
            <a:r>
              <a:rPr lang="ru-RU" sz="2000" dirty="0">
                <a:solidFill>
                  <a:srgbClr val="575086"/>
                </a:solidFill>
              </a:rPr>
              <a:t>Участие в исследованиях ОО в рамках «методической темы ОО»</a:t>
            </a:r>
          </a:p>
          <a:p>
            <a:pPr marL="514350" indent="-514350" algn="just">
              <a:buAutoNum type="arabicPeriod"/>
            </a:pPr>
            <a:r>
              <a:rPr lang="ru-RU" sz="2000" dirty="0">
                <a:solidFill>
                  <a:srgbClr val="575086"/>
                </a:solidFill>
              </a:rPr>
              <a:t>Разработка и публикация научных статей, учебных изданий, монографий и др. </a:t>
            </a:r>
          </a:p>
          <a:p>
            <a:pPr marL="514350" indent="-514350" algn="just">
              <a:buAutoNum type="arabicPeriod"/>
            </a:pPr>
            <a:r>
              <a:rPr lang="ru-RU" sz="2000" dirty="0">
                <a:solidFill>
                  <a:srgbClr val="575086"/>
                </a:solidFill>
              </a:rPr>
              <a:t>Участие в конференциях, симпозиумах, семинарах и др. </a:t>
            </a:r>
          </a:p>
          <a:p>
            <a:pPr marL="514350" indent="-514350" algn="just">
              <a:buAutoNum type="arabicPeriod"/>
            </a:pPr>
            <a:endParaRPr lang="ru-RU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r>
              <a:rPr lang="ru-RU" b="1" dirty="0">
                <a:solidFill>
                  <a:srgbClr val="575086"/>
                </a:solidFill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E04A388-4A73-91E3-B347-7C806FC7853D}"/>
              </a:ext>
            </a:extLst>
          </p:cNvPr>
          <p:cNvSpPr/>
          <p:nvPr/>
        </p:nvSpPr>
        <p:spPr>
          <a:xfrm>
            <a:off x="372534" y="122999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FA42E9-B432-A584-2CCA-D45D419F97AD}"/>
              </a:ext>
            </a:extLst>
          </p:cNvPr>
          <p:cNvSpPr/>
          <p:nvPr/>
        </p:nvSpPr>
        <p:spPr>
          <a:xfrm>
            <a:off x="418253" y="8730215"/>
            <a:ext cx="13733176" cy="14253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Главный результат – удовлетворенность всех участников образовательных отношений </a:t>
            </a:r>
          </a:p>
        </p:txBody>
      </p:sp>
    </p:spTree>
    <p:extLst>
      <p:ext uri="{BB962C8B-B14F-4D97-AF65-F5344CB8AC3E}">
        <p14:creationId xmlns:p14="http://schemas.microsoft.com/office/powerpoint/2010/main" val="1255987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25" y="1007124"/>
            <a:ext cx="13239481" cy="907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2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950465"/>
          </a:xfrm>
        </p:spPr>
        <p:txBody>
          <a:bodyPr>
            <a:normAutofit fontScale="90000"/>
          </a:bodyPr>
          <a:lstStyle/>
          <a:p>
            <a:r>
              <a:rPr lang="ru-RU" sz="3182" b="1" dirty="0">
                <a:solidFill>
                  <a:srgbClr val="423D67"/>
                </a:solidFill>
                <a:latin typeface="+mn-lt"/>
                <a:ea typeface="+mn-ea"/>
                <a:cs typeface="+mn-cs"/>
              </a:rPr>
              <a:t>Статья 47. Правовой статус педагогических работников. Права и свободы педагогических работников, гарантии их реализации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5764" y="1554555"/>
            <a:ext cx="1341019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/>
              <a:t>П.6</a:t>
            </a:r>
          </a:p>
          <a:p>
            <a:pPr algn="just"/>
            <a:r>
              <a:rPr lang="ru-RU" sz="3000" dirty="0" smtClean="0"/>
              <a:t>В </a:t>
            </a:r>
            <a:r>
              <a:rPr lang="ru-RU" sz="3000" dirty="0"/>
              <a:t>рабочее время педагогических работников в зависимости от занимаемой должности включается учебная (преподавательская) и воспитательная работа, в том числе практическая подготовка обучающихся, индивидуальная работа с обучающимися, научная, творческая и исследовательская работа, а также другая педагогическая работа, предусмотренная трудовыми (должностными) обязанностями и (или) индивидуальным планом, - методическая, подготовительная, организационная, диагностическая, работа по ведению мониторинга, работа, предусмотренная планами воспитательных, </a:t>
            </a:r>
            <a:r>
              <a:rPr lang="ru-RU" sz="3000" dirty="0" err="1"/>
              <a:t>физкультурнооздоровительных</a:t>
            </a:r>
            <a:r>
              <a:rPr lang="ru-RU" sz="3000" dirty="0"/>
              <a:t>, спортивных, творческих и иных мероприятий, проводимых с обучающимися. Конкретные трудовые (должностные) обязанности педагогических работников определяются трудовыми договорами (служебными контрактами) и должностными инструкциями. Соотношение учебной (преподавательской) и другой педагогической работы в пределах рабочей недели или учебного года определяется соответствующим локальным нормативным актом организации, осуществляющей образовательную деятельность, с учетом количества часов по учебному плану, специальности и квалификации работника. (в ред. Федерального закона от 29.12.2015 N 389-ФЗ)</a:t>
            </a:r>
          </a:p>
        </p:txBody>
      </p:sp>
    </p:spTree>
    <p:extLst>
      <p:ext uri="{BB962C8B-B14F-4D97-AF65-F5344CB8AC3E}">
        <p14:creationId xmlns:p14="http://schemas.microsoft.com/office/powerpoint/2010/main" val="2529535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C58725-D6DE-A3E6-F10B-FF270A0F40FB}"/>
              </a:ext>
            </a:extLst>
          </p:cNvPr>
          <p:cNvSpPr txBox="1"/>
          <p:nvPr/>
        </p:nvSpPr>
        <p:spPr>
          <a:xfrm>
            <a:off x="446869" y="1774711"/>
            <a:ext cx="14225612" cy="8617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sz="2300" b="1" dirty="0">
                <a:solidFill>
                  <a:srgbClr val="333333"/>
                </a:solidFill>
                <a:latin typeface="YS Text"/>
              </a:rPr>
              <a:t>Проведение</a:t>
            </a:r>
            <a:r>
              <a:rPr lang="ru-RU" sz="2300" b="1" i="0" dirty="0">
                <a:solidFill>
                  <a:srgbClr val="333333"/>
                </a:solidFill>
                <a:effectLst/>
                <a:latin typeface="YS Text"/>
              </a:rPr>
              <a:t> педагогического совета</a:t>
            </a:r>
            <a:r>
              <a:rPr lang="ru-RU" sz="2300" b="0" i="0" dirty="0">
                <a:solidFill>
                  <a:srgbClr val="333333"/>
                </a:solidFill>
                <a:effectLst/>
                <a:latin typeface="YS Text"/>
              </a:rPr>
              <a:t> по вопросу снижения документационной нагрузки педагогических работников ДОУ.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2300" b="1" i="0" dirty="0">
                <a:solidFill>
                  <a:srgbClr val="333333"/>
                </a:solidFill>
                <a:effectLst/>
                <a:latin typeface="YS Text"/>
              </a:rPr>
              <a:t> Анализ нормативно-правовых актов</a:t>
            </a:r>
            <a:r>
              <a:rPr lang="ru-RU" sz="2300" b="0" i="0" dirty="0">
                <a:solidFill>
                  <a:srgbClr val="333333"/>
                </a:solidFill>
                <a:effectLst/>
                <a:latin typeface="YS Text"/>
              </a:rPr>
              <a:t>, связанных с трудовой деятельностью воспитателя и их актуализация</a:t>
            </a:r>
            <a:r>
              <a:rPr lang="ru-RU" sz="2300" dirty="0">
                <a:solidFill>
                  <a:srgbClr val="333333"/>
                </a:solidFill>
                <a:latin typeface="YS Text"/>
              </a:rPr>
              <a:t>.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ru-RU" sz="2300" b="1" i="0" dirty="0">
                <a:solidFill>
                  <a:srgbClr val="333333"/>
                </a:solidFill>
                <a:effectLst/>
                <a:latin typeface="YS Text"/>
              </a:rPr>
              <a:t> Актуализация и упорядочение перечня</a:t>
            </a:r>
            <a:r>
              <a:rPr lang="ru-RU" sz="2300" b="0" i="0" dirty="0">
                <a:solidFill>
                  <a:srgbClr val="333333"/>
                </a:solidFill>
                <a:effectLst/>
                <a:latin typeface="YS Text"/>
              </a:rPr>
              <a:t> внутренних отчётных документов и мониторингов, требующих привлечение педагогов. 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2300" b="1" i="0" dirty="0">
                <a:solidFill>
                  <a:srgbClr val="333333"/>
                </a:solidFill>
                <a:effectLst/>
                <a:latin typeface="YS Text"/>
              </a:rPr>
              <a:t> Внесение изменений в должностные инструкции</a:t>
            </a:r>
            <a:r>
              <a:rPr lang="ru-RU" sz="2300" b="0" i="0" dirty="0">
                <a:solidFill>
                  <a:srgbClr val="333333"/>
                </a:solidFill>
                <a:effectLst/>
                <a:latin typeface="YS Text"/>
              </a:rPr>
              <a:t> с учётом положений Федерального закона «Об образовании в РФ», приказов Минпросвещения и Минтруда России.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2300" b="1" i="0" dirty="0">
                <a:solidFill>
                  <a:srgbClr val="333333"/>
                </a:solidFill>
                <a:effectLst/>
                <a:latin typeface="YS Text"/>
              </a:rPr>
              <a:t> Внесение изменений в локальные акты</a:t>
            </a:r>
            <a:r>
              <a:rPr lang="ru-RU" sz="2300" b="0" i="0" dirty="0">
                <a:solidFill>
                  <a:srgbClr val="333333"/>
                </a:solidFill>
                <a:effectLst/>
                <a:latin typeface="YS Text"/>
              </a:rPr>
              <a:t> ДОУ (должностные инструкции, должностные обязанности, Правила внутреннего распорядка, положение об оплате труда, положение о разработке и реализации образовательной программы, положение о проведении педагогической диагностики и  др.).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2300" b="1" i="0" dirty="0">
                <a:solidFill>
                  <a:srgbClr val="333333"/>
                </a:solidFill>
                <a:effectLst/>
                <a:latin typeface="YS Text"/>
              </a:rPr>
              <a:t> Исключение незапланированных поручений</a:t>
            </a:r>
            <a:r>
              <a:rPr lang="ru-RU" sz="2300" b="0" i="0" dirty="0">
                <a:solidFill>
                  <a:srgbClr val="333333"/>
                </a:solidFill>
                <a:effectLst/>
                <a:latin typeface="YS Text"/>
              </a:rPr>
              <a:t> и обязанностей, не связанных с непосредственным решением педагогических задач.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2300" b="1" dirty="0">
                <a:solidFill>
                  <a:srgbClr val="333333"/>
                </a:solidFill>
                <a:latin typeface="YS Text"/>
              </a:rPr>
              <a:t> Внедрение</a:t>
            </a:r>
            <a:r>
              <a:rPr lang="ru-RU" sz="2300" b="1" i="0" dirty="0">
                <a:solidFill>
                  <a:srgbClr val="333333"/>
                </a:solidFill>
                <a:effectLst/>
                <a:latin typeface="YS Text"/>
              </a:rPr>
              <a:t> информационных технологий</a:t>
            </a:r>
            <a:r>
              <a:rPr lang="ru-RU" sz="2300" b="0" i="0" dirty="0">
                <a:solidFill>
                  <a:srgbClr val="333333"/>
                </a:solidFill>
                <a:effectLst/>
                <a:latin typeface="YS Text"/>
              </a:rPr>
              <a:t> для сбора отчётных данных и данных мониторингов.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2300" b="1" i="0" dirty="0">
                <a:solidFill>
                  <a:srgbClr val="333333"/>
                </a:solidFill>
                <a:effectLst/>
                <a:latin typeface="YS Text"/>
              </a:rPr>
              <a:t> Замещение документов</a:t>
            </a:r>
            <a:r>
              <a:rPr lang="ru-RU" sz="2300" b="0" i="0" dirty="0">
                <a:solidFill>
                  <a:srgbClr val="333333"/>
                </a:solidFill>
                <a:effectLst/>
                <a:latin typeface="YS Text"/>
              </a:rPr>
              <a:t>, оформляемых на бумажном носителе, на электронную форму. 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2300" b="1" i="0" dirty="0">
                <a:solidFill>
                  <a:srgbClr val="333333"/>
                </a:solidFill>
                <a:effectLst/>
                <a:latin typeface="YS Text"/>
              </a:rPr>
              <a:t> Исключение дублирования информации</a:t>
            </a:r>
            <a:r>
              <a:rPr lang="ru-RU" sz="2300" b="0" i="0" dirty="0">
                <a:solidFill>
                  <a:srgbClr val="333333"/>
                </a:solidFill>
                <a:effectLst/>
                <a:latin typeface="YS Text"/>
              </a:rPr>
              <a:t> на электронном и бумажном носителе.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2300" b="1" i="0" dirty="0">
                <a:solidFill>
                  <a:srgbClr val="333333"/>
                </a:solidFill>
                <a:effectLst/>
                <a:latin typeface="YS Text"/>
              </a:rPr>
              <a:t>Правовое просвещение</a:t>
            </a:r>
            <a:r>
              <a:rPr lang="ru-RU" sz="2300" b="0" i="0" dirty="0">
                <a:solidFill>
                  <a:srgbClr val="333333"/>
                </a:solidFill>
                <a:effectLst/>
                <a:latin typeface="YS Text"/>
              </a:rPr>
              <a:t> посредством размещения правовой информации в открытых и общедоступных информационных ресурсах образовательной организации, проведения заседания педагогического совета, индивидуальных консультаций, опросов. 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2300" b="1" i="0" dirty="0">
                <a:solidFill>
                  <a:srgbClr val="333333"/>
                </a:solidFill>
                <a:effectLst/>
                <a:latin typeface="YS Text"/>
              </a:rPr>
              <a:t> Повышение квалификации</a:t>
            </a:r>
            <a:r>
              <a:rPr lang="ru-RU" sz="2300" b="0" i="0" dirty="0">
                <a:solidFill>
                  <a:srgbClr val="333333"/>
                </a:solidFill>
                <a:effectLst/>
                <a:latin typeface="YS Text"/>
              </a:rPr>
              <a:t> в области применения информационных технологий для оформления содержания и результатов педагогической </a:t>
            </a:r>
            <a:r>
              <a:rPr lang="ru-RU" sz="2300" dirty="0">
                <a:solidFill>
                  <a:srgbClr val="333333"/>
                </a:solidFill>
                <a:latin typeface="YS Text"/>
              </a:rPr>
              <a:t>деятельности</a:t>
            </a:r>
            <a:r>
              <a:rPr lang="ru-RU" sz="2300" b="0" i="0" dirty="0">
                <a:solidFill>
                  <a:srgbClr val="333333"/>
                </a:solidFill>
                <a:effectLst/>
                <a:latin typeface="YS Text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3BE5F2-BD6F-CA26-9CD0-ED47FDABDEBD}"/>
              </a:ext>
            </a:extLst>
          </p:cNvPr>
          <p:cNvSpPr txBox="1"/>
          <p:nvPr/>
        </p:nvSpPr>
        <p:spPr>
          <a:xfrm>
            <a:off x="1431471" y="462983"/>
            <a:ext cx="13060384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423D67"/>
                </a:solidFill>
              </a:rPr>
              <a:t>ПЛАН МЕРОПРИЯТИЙ ОБРАЗОВАТЕЛЬНОЙ ОРГАНИЗАЦИИ ПО СНИЖЕНИЮ БЮРОКРАТИЧЕСКОЙ НАГРУЗКИ    </a:t>
            </a:r>
          </a:p>
        </p:txBody>
      </p:sp>
    </p:spTree>
    <p:extLst>
      <p:ext uri="{BB962C8B-B14F-4D97-AF65-F5344CB8AC3E}">
        <p14:creationId xmlns:p14="http://schemas.microsoft.com/office/powerpoint/2010/main" val="2212159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6F0248-1AA2-BAFB-B169-6C8FFAD32C9B}"/>
              </a:ext>
            </a:extLst>
          </p:cNvPr>
          <p:cNvSpPr txBox="1"/>
          <p:nvPr/>
        </p:nvSpPr>
        <p:spPr>
          <a:xfrm>
            <a:off x="7554715" y="3655872"/>
            <a:ext cx="685797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2AC1A0"/>
                </a:solidFill>
                <a:effectLst/>
                <a:latin typeface="ITCFranklinGothicW10-Bk 862339"/>
              </a:rPr>
              <a:t>Пр-685, п.9 г)</a:t>
            </a:r>
            <a:endParaRPr lang="ru-RU" sz="2800" b="0" i="0" dirty="0">
              <a:solidFill>
                <a:srgbClr val="020C22"/>
              </a:solidFill>
              <a:effectLst/>
              <a:latin typeface="ITCFranklinGothicW10-Bk 862339"/>
            </a:endParaRPr>
          </a:p>
          <a:p>
            <a:r>
              <a:rPr lang="ru-RU" sz="2800" b="0" i="0" dirty="0">
                <a:solidFill>
                  <a:srgbClr val="020C22"/>
                </a:solidFill>
                <a:effectLst/>
                <a:latin typeface="ITCFranklinGothicW10-Bk 862339"/>
              </a:rPr>
              <a:t>Рекомендовать высшим должностным лицам субъектов Российской Федерации реализовать комплекс дополнительных мер</a:t>
            </a:r>
            <a:r>
              <a:rPr lang="ru-RU" sz="2800" dirty="0">
                <a:solidFill>
                  <a:srgbClr val="020C22"/>
                </a:solidFill>
                <a:latin typeface="ITCFranklinGothicW10-Bk 862339"/>
              </a:rPr>
              <a:t> </a:t>
            </a:r>
            <a:r>
              <a:rPr lang="ru-RU" sz="2800" b="0" i="0" dirty="0">
                <a:solidFill>
                  <a:srgbClr val="020C22"/>
                </a:solidFill>
                <a:effectLst/>
                <a:latin typeface="ITCFranklinGothicW10-Bk 862339"/>
              </a:rPr>
              <a:t>по выполнению требований законодательства об образовании в части, касающейся снижения бюрократической нагрузки на педагогических работников.</a:t>
            </a:r>
          </a:p>
          <a:p>
            <a:endParaRPr lang="ru-RU" sz="2800" dirty="0">
              <a:solidFill>
                <a:srgbClr val="020C22"/>
              </a:solidFill>
              <a:latin typeface="ITCFranklinGothicW10-Bk 862339"/>
            </a:endParaRPr>
          </a:p>
          <a:p>
            <a:r>
              <a:rPr lang="ru-RU" sz="2800" dirty="0">
                <a:solidFill>
                  <a:srgbClr val="020C22"/>
                </a:solidFill>
                <a:latin typeface="ITCFranklinGothicW10-Bk 862339"/>
              </a:rPr>
              <a:t>Ответственные: </a:t>
            </a:r>
            <a:r>
              <a:rPr lang="ru-RU" sz="2800" b="0" i="0" dirty="0">
                <a:solidFill>
                  <a:srgbClr val="020C22"/>
                </a:solidFill>
                <a:effectLst/>
                <a:latin typeface="ITCFranklinGothicW10-Bk 862339"/>
              </a:rPr>
              <a:t>высшие должностные лица субъектов Российской Федерации</a:t>
            </a:r>
          </a:p>
          <a:p>
            <a:endParaRPr lang="ru-RU" sz="2800" dirty="0">
              <a:solidFill>
                <a:srgbClr val="020C22"/>
              </a:solidFill>
              <a:latin typeface="ITCFranklinGothicW10-Bk 862339"/>
            </a:endParaRPr>
          </a:p>
          <a:p>
            <a:r>
              <a:rPr lang="ru-RU" sz="2800" dirty="0">
                <a:solidFill>
                  <a:srgbClr val="020C22"/>
                </a:solidFill>
                <a:latin typeface="ITCFranklinGothicW10-Bk 862339"/>
              </a:rPr>
              <a:t>Срок исполнения: </a:t>
            </a:r>
            <a:r>
              <a:rPr lang="ru-RU" sz="2800" b="1" dirty="0">
                <a:solidFill>
                  <a:srgbClr val="020C22"/>
                </a:solidFill>
                <a:latin typeface="ITCFranklinGothicW10-Bk 862339"/>
              </a:rPr>
              <a:t>до 1 сентября 2025 года</a:t>
            </a:r>
            <a:endParaRPr lang="ru-RU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B3BCAB-5E5C-FB75-E2C5-D6D229996002}"/>
              </a:ext>
            </a:extLst>
          </p:cNvPr>
          <p:cNvSpPr txBox="1"/>
          <p:nvPr/>
        </p:nvSpPr>
        <p:spPr>
          <a:xfrm>
            <a:off x="816730" y="2000204"/>
            <a:ext cx="13595955" cy="2188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Поручение Президента Российской Федерации </a:t>
            </a:r>
          </a:p>
          <a:p>
            <a:pPr algn="ctr">
              <a:lnSpc>
                <a:spcPts val="2100"/>
              </a:lnSpc>
              <a:spcAft>
                <a:spcPts val="2175"/>
              </a:spcAft>
              <a:buNone/>
            </a:pPr>
            <a:r>
              <a:rPr lang="ru-RU" sz="3200" b="1" dirty="0"/>
              <a:t>В.В. Путина по </a:t>
            </a:r>
            <a:r>
              <a:rPr lang="ru-RU" sz="3200" b="1" i="0" dirty="0">
                <a:solidFill>
                  <a:srgbClr val="020C22"/>
                </a:solidFill>
                <a:effectLst/>
              </a:rPr>
              <a:t>итогам </a:t>
            </a:r>
            <a:r>
              <a:rPr lang="ru-RU" sz="3200" b="1" dirty="0">
                <a:solidFill>
                  <a:srgbClr val="020C22"/>
                </a:solidFill>
              </a:rPr>
              <a:t>заседания</a:t>
            </a:r>
            <a:r>
              <a:rPr lang="ru-RU" sz="3200" b="1" i="0" dirty="0">
                <a:solidFill>
                  <a:srgbClr val="020C22"/>
                </a:solidFill>
                <a:effectLst/>
              </a:rPr>
              <a:t> Совета при Президенте по науке и образованию, прошедшего 6 февраля 2025 года.</a:t>
            </a:r>
          </a:p>
          <a:p>
            <a:pPr>
              <a:buNone/>
            </a:pPr>
            <a:r>
              <a:rPr lang="ru-RU" b="0" i="0" dirty="0">
                <a:solidFill>
                  <a:srgbClr val="020C22"/>
                </a:solidFill>
                <a:effectLst/>
                <a:latin typeface="ITCFranklinGothicW10-Bk 862339"/>
              </a:rPr>
              <a:t/>
            </a:r>
            <a:br>
              <a:rPr lang="ru-RU" b="0" i="0" dirty="0">
                <a:solidFill>
                  <a:srgbClr val="020C22"/>
                </a:solidFill>
                <a:effectLst/>
                <a:latin typeface="ITCFranklinGothicW10-Bk 862339"/>
              </a:rPr>
            </a:br>
            <a:endParaRPr lang="ru-RU" dirty="0"/>
          </a:p>
        </p:txBody>
      </p:sp>
      <p:sp>
        <p:nvSpPr>
          <p:cNvPr id="5" name="Прямоугольник 12">
            <a:extLst>
              <a:ext uri="{FF2B5EF4-FFF2-40B4-BE49-F238E27FC236}">
                <a16:creationId xmlns:a16="http://schemas.microsoft.com/office/drawing/2014/main" id="{1AA00078-B9E5-552E-83C7-DB0D8B7CFED2}"/>
              </a:ext>
            </a:extLst>
          </p:cNvPr>
          <p:cNvSpPr/>
          <p:nvPr/>
        </p:nvSpPr>
        <p:spPr>
          <a:xfrm>
            <a:off x="1816731" y="590420"/>
            <a:ext cx="11930129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tlCol="0" anchor="t">
            <a:spAutoFit/>
          </a:bodyPr>
          <a:lstStyle/>
          <a:p>
            <a:pPr algn="ctr"/>
            <a:r>
              <a:rPr lang="ru-RU" sz="4000" b="1" dirty="0">
                <a:solidFill>
                  <a:srgbClr val="423D67"/>
                </a:solidFill>
              </a:rPr>
              <a:t>ПОРУЧЕНИЕ ПРЕЗИДЕНТА РОССИЙСКОЙ ФЕДЕРАЦИИ ПО СНИЖЕНИЮ БЮРОКРАТИЧЕСКОЙ НАГРУЗКИ  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7996E4-2478-451C-977B-E5339B025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29" y="4765031"/>
            <a:ext cx="6084258" cy="383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2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6DB27-BA29-C092-928D-BECF5EFA3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E9ACC3-8BA4-09A5-10B2-B2C5810B035E}"/>
              </a:ext>
            </a:extLst>
          </p:cNvPr>
          <p:cNvSpPr txBox="1"/>
          <p:nvPr/>
        </p:nvSpPr>
        <p:spPr>
          <a:xfrm>
            <a:off x="2427095" y="742478"/>
            <a:ext cx="107455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423D67"/>
                </a:solidFill>
              </a:rPr>
              <a:t>ПОДЗАКОННЫЕ АКТЫ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B9BC9E-0F1D-EC1E-0150-6C1C18AE0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298" y="3065506"/>
            <a:ext cx="4589056" cy="6528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Фигура, имеющая форму буквы L 3">
            <a:extLst>
              <a:ext uri="{FF2B5EF4-FFF2-40B4-BE49-F238E27FC236}">
                <a16:creationId xmlns:a16="http://schemas.microsoft.com/office/drawing/2014/main" id="{EE06F8C3-2DEF-8F9B-ADEA-B69895FBAD0E}"/>
              </a:ext>
            </a:extLst>
          </p:cNvPr>
          <p:cNvSpPr/>
          <p:nvPr/>
        </p:nvSpPr>
        <p:spPr>
          <a:xfrm rot="18575806">
            <a:off x="2456513" y="4153274"/>
            <a:ext cx="368661" cy="640224"/>
          </a:xfrm>
          <a:prstGeom prst="corner">
            <a:avLst>
              <a:gd name="adj1" fmla="val 43709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98A825-70D5-1E40-CBCD-AE98BFA4A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1941" y="3097521"/>
            <a:ext cx="4703329" cy="6528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038D27-B0BB-FFE2-3B10-D25CF947A0F7}"/>
              </a:ext>
            </a:extLst>
          </p:cNvPr>
          <p:cNvSpPr txBox="1"/>
          <p:nvPr/>
        </p:nvSpPr>
        <p:spPr>
          <a:xfrm>
            <a:off x="1629298" y="1906245"/>
            <a:ext cx="4890506" cy="875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Приказ Минпросвещения </a:t>
            </a:r>
          </a:p>
          <a:p>
            <a:pPr algn="ctr"/>
            <a:r>
              <a:rPr lang="ru-RU" b="1" dirty="0"/>
              <a:t>о перечне документов педагогов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85E9B2-12A0-C9BE-F489-071160DC5454}"/>
              </a:ext>
            </a:extLst>
          </p:cNvPr>
          <p:cNvSpPr txBox="1"/>
          <p:nvPr/>
        </p:nvSpPr>
        <p:spPr>
          <a:xfrm>
            <a:off x="9806210" y="1906245"/>
            <a:ext cx="2754793" cy="875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Разъяснения </a:t>
            </a:r>
          </a:p>
          <a:p>
            <a:pPr algn="ctr"/>
            <a:r>
              <a:rPr lang="ru-RU" b="1" dirty="0"/>
              <a:t>Минпросвещения</a:t>
            </a:r>
          </a:p>
        </p:txBody>
      </p:sp>
    </p:spTree>
    <p:extLst>
      <p:ext uri="{BB962C8B-B14F-4D97-AF65-F5344CB8AC3E}">
        <p14:creationId xmlns:p14="http://schemas.microsoft.com/office/powerpoint/2010/main" val="379595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AD181C-6D4D-4345-F1EE-B6042FFA9C64}"/>
              </a:ext>
            </a:extLst>
          </p:cNvPr>
          <p:cNvSpPr txBox="1"/>
          <p:nvPr/>
        </p:nvSpPr>
        <p:spPr>
          <a:xfrm>
            <a:off x="1580428" y="627297"/>
            <a:ext cx="10745535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>
                <a:solidFill>
                  <a:srgbClr val="423D67"/>
                </a:solidFill>
              </a:rPr>
              <a:t>ПЕРЕЧНИ ДОКУМЕНТОВ ПЕДАГОГИЧЕСКИХ РАБОТНИКОВ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A9EA5C-8607-4DA7-AB0F-66E7F7ACB8D2}"/>
              </a:ext>
            </a:extLst>
          </p:cNvPr>
          <p:cNvSpPr txBox="1"/>
          <p:nvPr/>
        </p:nvSpPr>
        <p:spPr>
          <a:xfrm>
            <a:off x="7582574" y="2084016"/>
            <a:ext cx="6093595" cy="62934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ru-RU" sz="1432" dirty="0"/>
          </a:p>
          <a:p>
            <a:pPr algn="ctr"/>
            <a:endParaRPr lang="ru-RU" sz="1432" dirty="0"/>
          </a:p>
          <a:p>
            <a:pPr algn="ctr"/>
            <a:endParaRPr lang="ru-RU" sz="1432" dirty="0"/>
          </a:p>
          <a:p>
            <a:pPr algn="ctr"/>
            <a:r>
              <a:rPr lang="ru-RU" sz="1432" dirty="0"/>
              <a:t> </a:t>
            </a:r>
            <a:r>
              <a:rPr lang="ru-RU" sz="4000" b="1" dirty="0">
                <a:solidFill>
                  <a:srgbClr val="FF0000"/>
                </a:solidFill>
              </a:rPr>
              <a:t>Не  требуются</a:t>
            </a:r>
          </a:p>
          <a:p>
            <a:pPr marL="914400" indent="-914400">
              <a:buAutoNum type="arabicPeriod"/>
            </a:pPr>
            <a:r>
              <a:rPr lang="ru-RU" sz="3200" dirty="0"/>
              <a:t>Рабочие программы</a:t>
            </a:r>
          </a:p>
          <a:p>
            <a:pPr marL="914400" indent="-914400">
              <a:buAutoNum type="arabicPeriod"/>
            </a:pPr>
            <a:r>
              <a:rPr lang="ru-RU" sz="3200" dirty="0"/>
              <a:t>Ежедневное планирование с режимными моментами </a:t>
            </a:r>
          </a:p>
          <a:p>
            <a:pPr marL="914400" indent="-914400">
              <a:buAutoNum type="arabicPeriod"/>
            </a:pPr>
            <a:r>
              <a:rPr lang="ru-RU" sz="3200" dirty="0"/>
              <a:t>План о саморазвитии </a:t>
            </a:r>
          </a:p>
          <a:p>
            <a:pPr marL="914400" indent="-914400">
              <a:buAutoNum type="arabicPeriod"/>
            </a:pPr>
            <a:r>
              <a:rPr lang="ru-RU" sz="3200" dirty="0"/>
              <a:t>Конспекты занятий</a:t>
            </a:r>
          </a:p>
          <a:p>
            <a:pPr marL="914400" indent="-914400">
              <a:buAutoNum type="arabicPeriod"/>
            </a:pPr>
            <a:r>
              <a:rPr lang="ru-RU" sz="3200" dirty="0"/>
              <a:t>Протоколы родительских собраний </a:t>
            </a:r>
          </a:p>
          <a:p>
            <a:pPr marL="914400" indent="-914400">
              <a:buAutoNum type="arabicPeriod"/>
            </a:pPr>
            <a:r>
              <a:rPr lang="ru-RU" sz="3200" dirty="0"/>
              <a:t>Карты педагогической диагностики</a:t>
            </a:r>
          </a:p>
          <a:p>
            <a:pPr marL="914400" indent="-914400">
              <a:buAutoNum type="arabicPeriod"/>
            </a:pPr>
            <a:r>
              <a:rPr lang="ru-RU" sz="3200" dirty="0"/>
              <a:t>Социальный паспорт группы </a:t>
            </a:r>
            <a:endParaRPr lang="ru-RU" sz="36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D81000E-6CB2-AD59-04FB-BBE02A4DF18D}"/>
              </a:ext>
            </a:extLst>
          </p:cNvPr>
          <p:cNvSpPr/>
          <p:nvPr/>
        </p:nvSpPr>
        <p:spPr>
          <a:xfrm>
            <a:off x="2027647" y="2084016"/>
            <a:ext cx="3985299" cy="6517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4400" b="1" dirty="0">
              <a:solidFill>
                <a:srgbClr val="423D67"/>
              </a:solidFill>
            </a:endParaRPr>
          </a:p>
          <a:p>
            <a:pPr algn="ctr"/>
            <a:r>
              <a:rPr lang="ru-RU" sz="4400" b="1" dirty="0">
                <a:solidFill>
                  <a:srgbClr val="423D67"/>
                </a:solidFill>
              </a:rPr>
              <a:t>Воспитатель</a:t>
            </a: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marL="425230" indent="-425230">
              <a:buAutoNum type="arabicPeriod"/>
            </a:pPr>
            <a:r>
              <a:rPr lang="ru-RU" sz="3600" dirty="0">
                <a:solidFill>
                  <a:srgbClr val="423D67"/>
                </a:solidFill>
              </a:rPr>
              <a:t>Журнал посещаемости</a:t>
            </a:r>
          </a:p>
          <a:p>
            <a:pPr marL="425230" indent="-425230">
              <a:buAutoNum type="arabicPeriod"/>
            </a:pPr>
            <a:r>
              <a:rPr lang="ru-RU" sz="3600" dirty="0">
                <a:solidFill>
                  <a:srgbClr val="423D67"/>
                </a:solidFill>
              </a:rPr>
              <a:t>Календарно-тематический план</a:t>
            </a:r>
          </a:p>
          <a:p>
            <a:pPr marL="425230" indent="-425230">
              <a:buAutoNum type="arabicPeriod"/>
            </a:pPr>
            <a:endParaRPr lang="ru-RU" sz="2800" dirty="0">
              <a:solidFill>
                <a:srgbClr val="423D67"/>
              </a:solidFill>
            </a:endParaRPr>
          </a:p>
          <a:p>
            <a:pPr marL="425230" indent="-425230">
              <a:buAutoNum type="arabicPeriod"/>
            </a:pPr>
            <a:endParaRPr lang="ru-RU" sz="2800" dirty="0">
              <a:solidFill>
                <a:srgbClr val="423D67"/>
              </a:solidFill>
            </a:endParaRPr>
          </a:p>
          <a:p>
            <a:endParaRPr lang="ru-RU" sz="2800" dirty="0">
              <a:solidFill>
                <a:srgbClr val="423D67"/>
              </a:solidFill>
            </a:endParaRPr>
          </a:p>
          <a:p>
            <a:pPr marL="425230" indent="-425230">
              <a:buAutoNum type="arabicPeriod"/>
            </a:pPr>
            <a:endParaRPr lang="ru-RU" sz="2800" dirty="0">
              <a:solidFill>
                <a:srgbClr val="423D67"/>
              </a:solidFill>
            </a:endParaRPr>
          </a:p>
          <a:p>
            <a:pPr algn="ctr"/>
            <a:endParaRPr lang="ru-RU" sz="1736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r>
              <a:rPr lang="ru-RU" sz="3156" b="1" dirty="0">
                <a:solidFill>
                  <a:srgbClr val="423D67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4389" y="9476509"/>
            <a:ext cx="1299387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dirty="0"/>
              <a:t>Готовятся перечни документов для других категорий педагогических работников </a:t>
            </a:r>
          </a:p>
        </p:txBody>
      </p:sp>
    </p:spTree>
    <p:extLst>
      <p:ext uri="{BB962C8B-B14F-4D97-AF65-F5344CB8AC3E}">
        <p14:creationId xmlns:p14="http://schemas.microsoft.com/office/powerpoint/2010/main" val="281203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AD181C-6D4D-4345-F1EE-B6042FFA9C64}"/>
              </a:ext>
            </a:extLst>
          </p:cNvPr>
          <p:cNvSpPr txBox="1"/>
          <p:nvPr/>
        </p:nvSpPr>
        <p:spPr>
          <a:xfrm>
            <a:off x="2180997" y="856458"/>
            <a:ext cx="10745535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423D67"/>
                </a:solidFill>
              </a:rPr>
              <a:t>ПЕРЕЧНИ ДОКУМЕНТОВ ПЕДАГОГИЧЕСКИХ РАБОТНИКОВ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A9EA5C-8607-4DA7-AB0F-66E7F7ACB8D2}"/>
              </a:ext>
            </a:extLst>
          </p:cNvPr>
          <p:cNvSpPr txBox="1"/>
          <p:nvPr/>
        </p:nvSpPr>
        <p:spPr>
          <a:xfrm>
            <a:off x="3339377" y="2673627"/>
            <a:ext cx="9187061" cy="97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32" dirty="0"/>
          </a:p>
          <a:p>
            <a:endParaRPr lang="ru-RU" sz="1432" dirty="0"/>
          </a:p>
          <a:p>
            <a:endParaRPr lang="ru-RU" sz="1432" dirty="0"/>
          </a:p>
          <a:p>
            <a:r>
              <a:rPr lang="ru-RU" sz="1432" dirty="0"/>
              <a:t> 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D81000E-6CB2-AD59-04FB-BBE02A4DF18D}"/>
              </a:ext>
            </a:extLst>
          </p:cNvPr>
          <p:cNvSpPr/>
          <p:nvPr/>
        </p:nvSpPr>
        <p:spPr>
          <a:xfrm>
            <a:off x="923058" y="2815053"/>
            <a:ext cx="3098594" cy="528155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r>
              <a:rPr lang="ru-RU" sz="2800" b="1" dirty="0">
                <a:solidFill>
                  <a:srgbClr val="423D67"/>
                </a:solidFill>
              </a:rPr>
              <a:t>Воспитатель</a:t>
            </a: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marL="425230" indent="-425230">
              <a:buAutoNum type="arabicPeriod"/>
            </a:pPr>
            <a:r>
              <a:rPr lang="ru-RU" sz="1736" dirty="0">
                <a:solidFill>
                  <a:srgbClr val="423D67"/>
                </a:solidFill>
              </a:rPr>
              <a:t>Журнал посещаемости</a:t>
            </a:r>
          </a:p>
          <a:p>
            <a:pPr marL="425230" indent="-425230">
              <a:buAutoNum type="arabicPeriod"/>
            </a:pPr>
            <a:r>
              <a:rPr lang="ru-RU" sz="1736" dirty="0">
                <a:solidFill>
                  <a:srgbClr val="423D67"/>
                </a:solidFill>
              </a:rPr>
              <a:t>Календарно-тематический план  </a:t>
            </a:r>
          </a:p>
          <a:p>
            <a:pPr marL="425230" indent="-425230">
              <a:buAutoNum type="arabicPeriod"/>
            </a:pPr>
            <a:endParaRPr lang="ru-RU" sz="1736" dirty="0">
              <a:solidFill>
                <a:srgbClr val="423D67"/>
              </a:solidFill>
            </a:endParaRPr>
          </a:p>
          <a:p>
            <a:pPr algn="ctr"/>
            <a:endParaRPr lang="ru-RU" sz="1736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r>
              <a:rPr lang="ru-RU" sz="3156" b="1" dirty="0">
                <a:solidFill>
                  <a:srgbClr val="423D67"/>
                </a:solidFill>
              </a:rPr>
              <a:t>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EC3D4BA-DD85-B186-EDFF-129341C9B0C3}"/>
              </a:ext>
            </a:extLst>
          </p:cNvPr>
          <p:cNvSpPr/>
          <p:nvPr/>
        </p:nvSpPr>
        <p:spPr>
          <a:xfrm>
            <a:off x="4477452" y="2815053"/>
            <a:ext cx="3077234" cy="528155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r>
              <a:rPr lang="ru-RU" sz="3156" b="1" dirty="0">
                <a:solidFill>
                  <a:srgbClr val="423D67"/>
                </a:solidFill>
              </a:rPr>
              <a:t> </a:t>
            </a: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r>
              <a:rPr lang="ru-RU" sz="3156" b="1" dirty="0">
                <a:solidFill>
                  <a:srgbClr val="423D67"/>
                </a:solidFill>
              </a:rPr>
              <a:t>Музыкальный руководитель </a:t>
            </a:r>
            <a:r>
              <a:rPr lang="en-US" sz="3156" b="1" dirty="0">
                <a:solidFill>
                  <a:srgbClr val="423D67"/>
                </a:solidFill>
              </a:rPr>
              <a:t>/</a:t>
            </a:r>
            <a:r>
              <a:rPr lang="ru-RU" sz="3156" b="1" dirty="0">
                <a:solidFill>
                  <a:srgbClr val="423D67"/>
                </a:solidFill>
              </a:rPr>
              <a:t> </a:t>
            </a:r>
          </a:p>
          <a:p>
            <a:pPr algn="ctr"/>
            <a:r>
              <a:rPr lang="ru-RU" sz="3156" b="1" dirty="0">
                <a:solidFill>
                  <a:srgbClr val="423D67"/>
                </a:solidFill>
              </a:rPr>
              <a:t>Инструктор по физической культуре </a:t>
            </a:r>
            <a:endParaRPr lang="ru-RU" sz="1800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423D67"/>
                </a:solidFill>
              </a:rPr>
              <a:t>Календарно –тематический план </a:t>
            </a:r>
          </a:p>
          <a:p>
            <a:pPr marL="457200" indent="-457200">
              <a:buAutoNum type="arabicPeriod"/>
            </a:pPr>
            <a:endParaRPr lang="en-US" sz="2400" dirty="0">
              <a:solidFill>
                <a:srgbClr val="423D67"/>
              </a:solidFill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rgbClr val="423D67"/>
              </a:solidFill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rgbClr val="423D67"/>
              </a:solidFill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rgbClr val="423D67"/>
              </a:solidFill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rgbClr val="423D67"/>
              </a:solidFill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rgbClr val="423D67"/>
              </a:solidFill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473" y="2825822"/>
            <a:ext cx="2919779" cy="531177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757" y="2825822"/>
            <a:ext cx="2853551" cy="53016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/>
          <p:cNvSpPr txBox="1"/>
          <p:nvPr/>
        </p:nvSpPr>
        <p:spPr>
          <a:xfrm>
            <a:off x="1580428" y="9084070"/>
            <a:ext cx="12359409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3600" dirty="0"/>
              <a:t>Обсуждения в чате «Дошкольное образование_Бюрнагрузка»</a:t>
            </a:r>
          </a:p>
        </p:txBody>
      </p:sp>
    </p:spTree>
    <p:extLst>
      <p:ext uri="{BB962C8B-B14F-4D97-AF65-F5344CB8AC3E}">
        <p14:creationId xmlns:p14="http://schemas.microsoft.com/office/powerpoint/2010/main" val="150661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3BE5F2-BD6F-CA26-9CD0-ED47FDABDEBD}"/>
              </a:ext>
            </a:extLst>
          </p:cNvPr>
          <p:cNvSpPr txBox="1"/>
          <p:nvPr/>
        </p:nvSpPr>
        <p:spPr>
          <a:xfrm>
            <a:off x="1680574" y="1087231"/>
            <a:ext cx="1222911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423D67"/>
                </a:solidFill>
              </a:rPr>
              <a:t> КАЛЕНДАРНО-ТЕМАТИЧЕСКИЙ ПЛАН 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982037" y="2415543"/>
          <a:ext cx="12983345" cy="5827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88471" y="8602249"/>
            <a:ext cx="13013315" cy="149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/>
              <a:t>Элементы содержания </a:t>
            </a:r>
            <a:r>
              <a:rPr lang="ru-RU" dirty="0"/>
              <a:t>– целостные по смысловому значению части изучаемого материала (на основе какого фактического материала будет осуществляться образовательный процесс?)</a:t>
            </a:r>
          </a:p>
        </p:txBody>
      </p:sp>
    </p:spTree>
    <p:extLst>
      <p:ext uri="{BB962C8B-B14F-4D97-AF65-F5344CB8AC3E}">
        <p14:creationId xmlns:p14="http://schemas.microsoft.com/office/powerpoint/2010/main" val="2592379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5677" y="569242"/>
            <a:ext cx="10912138" cy="950465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423D67"/>
                </a:solidFill>
                <a:latin typeface="+mn-lt"/>
                <a:ea typeface="+mn-ea"/>
                <a:cs typeface="+mn-cs"/>
              </a:rPr>
              <a:t>Календарно-тематический</a:t>
            </a:r>
            <a:r>
              <a:rPr lang="ru-RU" dirty="0" smtClean="0"/>
              <a:t> </a:t>
            </a:r>
            <a:r>
              <a:rPr lang="ru-RU" sz="4400" b="1" dirty="0">
                <a:solidFill>
                  <a:srgbClr val="423D67"/>
                </a:solidFill>
                <a:latin typeface="+mn-lt"/>
                <a:ea typeface="+mn-ea"/>
                <a:cs typeface="+mn-cs"/>
              </a:rPr>
              <a:t>план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2" y="1714268"/>
            <a:ext cx="11963579" cy="846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3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0783" y="569242"/>
            <a:ext cx="10229112" cy="1143648"/>
          </a:xfrm>
        </p:spPr>
        <p:txBody>
          <a:bodyPr>
            <a:normAutofit/>
          </a:bodyPr>
          <a:lstStyle/>
          <a:p>
            <a:r>
              <a:rPr lang="ru-RU" sz="5000" b="1" dirty="0">
                <a:solidFill>
                  <a:srgbClr val="423D67"/>
                </a:solidFill>
                <a:latin typeface="+mn-lt"/>
                <a:ea typeface="+mn-ea"/>
                <a:cs typeface="+mn-cs"/>
              </a:rPr>
              <a:t>Журнал посещаемости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861" y="2567141"/>
            <a:ext cx="11925389" cy="607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98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8D4D9-A416-6DB0-77AE-8BAC41DA2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CAB52B-238C-6779-DB20-6B560DD557C1}"/>
              </a:ext>
            </a:extLst>
          </p:cNvPr>
          <p:cNvSpPr txBox="1"/>
          <p:nvPr/>
        </p:nvSpPr>
        <p:spPr>
          <a:xfrm>
            <a:off x="2647228" y="627297"/>
            <a:ext cx="10745535" cy="5820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182" b="1" dirty="0">
                <a:solidFill>
                  <a:srgbClr val="423D67"/>
                </a:solidFill>
              </a:rPr>
              <a:t>РАБОТА С РОСПОТРЕБНАДЗОРОМ    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1C46AF-C251-B894-AACA-AFE76D66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906" y="1856381"/>
            <a:ext cx="5845335" cy="825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F65ACA-4D19-A0C1-35E9-D4C49DD729D0}"/>
              </a:ext>
            </a:extLst>
          </p:cNvPr>
          <p:cNvSpPr txBox="1"/>
          <p:nvPr/>
        </p:nvSpPr>
        <p:spPr>
          <a:xfrm>
            <a:off x="7860111" y="2825044"/>
            <a:ext cx="6891438" cy="6177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Не требуются</a:t>
            </a:r>
          </a:p>
          <a:p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3200" dirty="0"/>
              <a:t>1. Журнал утреннего фильтра </a:t>
            </a:r>
          </a:p>
          <a:p>
            <a:r>
              <a:rPr lang="ru-RU" sz="3200" dirty="0"/>
              <a:t>2. Журнал кварцевания </a:t>
            </a:r>
          </a:p>
          <a:p>
            <a:r>
              <a:rPr lang="ru-RU" sz="3200" dirty="0"/>
              <a:t>3. Журнал проветривания </a:t>
            </a:r>
          </a:p>
          <a:p>
            <a:r>
              <a:rPr lang="ru-RU" sz="3200" dirty="0"/>
              <a:t>4. Журнал карантина </a:t>
            </a:r>
          </a:p>
          <a:p>
            <a:r>
              <a:rPr lang="ru-RU" sz="3200" dirty="0"/>
              <a:t>5. Журнал обработки игрушек</a:t>
            </a:r>
          </a:p>
          <a:p>
            <a:r>
              <a:rPr lang="ru-RU" sz="3200" dirty="0"/>
              <a:t>6. Журнал учета бактерицидных ламп </a:t>
            </a:r>
          </a:p>
          <a:p>
            <a:r>
              <a:rPr lang="ru-RU" sz="3200" dirty="0"/>
              <a:t> </a:t>
            </a:r>
          </a:p>
          <a:p>
            <a:endParaRPr lang="ru-RU" dirty="0"/>
          </a:p>
          <a:p>
            <a:r>
              <a:rPr lang="ru-RU" sz="3200" b="1" dirty="0">
                <a:solidFill>
                  <a:srgbClr val="C00000"/>
                </a:solidFill>
              </a:rPr>
              <a:t>Проведение утреннего фильтра 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функционал педагога?</a:t>
            </a:r>
          </a:p>
        </p:txBody>
      </p:sp>
    </p:spTree>
    <p:extLst>
      <p:ext uri="{BB962C8B-B14F-4D97-AF65-F5344CB8AC3E}">
        <p14:creationId xmlns:p14="http://schemas.microsoft.com/office/powerpoint/2010/main" val="41411701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16128</TotalTime>
  <Words>984</Words>
  <Application>Microsoft Office PowerPoint</Application>
  <PresentationFormat>Произвольный</PresentationFormat>
  <Paragraphs>264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YS Text</vt:lpstr>
      <vt:lpstr>Calibri</vt:lpstr>
      <vt:lpstr>Arial</vt:lpstr>
      <vt:lpstr>Calibri Light</vt:lpstr>
      <vt:lpstr>ITCFranklinGothicW10-Bk 862339</vt:lpstr>
      <vt:lpstr>Times New Roman</vt:lpstr>
      <vt:lpstr>Тема Office</vt:lpstr>
      <vt:lpstr>Совет педагогов  «Снижение бюрократической нагрузки педагогических работников»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Календарно-тематический план</vt:lpstr>
      <vt:lpstr>Журнал посещаемости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Статья 47. Правовой статус педагогических работников. Права и свободы педагогических работников, гарантии их реализации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Куплинов Ярослав</dc:creator>
  <cp:lastModifiedBy>Пользователь</cp:lastModifiedBy>
  <cp:revision>982</cp:revision>
  <cp:lastPrinted>2025-11-05T07:59:35Z</cp:lastPrinted>
  <dcterms:created xsi:type="dcterms:W3CDTF">2020-06-19T06:58:49Z</dcterms:created>
  <dcterms:modified xsi:type="dcterms:W3CDTF">2025-11-05T10:04:49Z</dcterms:modified>
</cp:coreProperties>
</file>