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62" r:id="rId3"/>
    <p:sldId id="263" r:id="rId4"/>
    <p:sldId id="257" r:id="rId5"/>
    <p:sldId id="265" r:id="rId6"/>
    <p:sldId id="266" r:id="rId7"/>
    <p:sldId id="259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67" autoAdjust="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8F075BB-BE08-45BE-8577-D17E11EB33F5}" type="datetimeFigureOut">
              <a:rPr lang="ru-RU" smtClean="0"/>
              <a:pPr/>
              <a:t>28.08.2025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9249C0-B270-4499-BF0A-517A079AEB4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E:\клавес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5959639"/>
            <a:ext cx="1567855" cy="898361"/>
          </a:xfrm>
          <a:prstGeom prst="rect">
            <a:avLst/>
          </a:prstGeom>
          <a:noFill/>
        </p:spPr>
      </p:pic>
      <p:pic>
        <p:nvPicPr>
          <p:cNvPr id="1027" name="Picture 3" descr="E:\РППС\боди схемы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59229">
            <a:off x="5901622" y="756960"/>
            <a:ext cx="2414487" cy="241448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140968"/>
            <a:ext cx="7632848" cy="1877594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«Развитие чувства ритма у детей дошкольного возраста с использованием карточек-схем»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5003322"/>
            <a:ext cx="6120680" cy="1161982"/>
          </a:xfrm>
        </p:spPr>
        <p:txBody>
          <a:bodyPr>
            <a:normAutofit fontScale="62500" lnSpcReduction="20000"/>
          </a:bodyPr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Музыкальный руководитель 1 кв.кат.</a:t>
            </a:r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МАДОУ д /с №34 ОСП 3 </a:t>
            </a:r>
          </a:p>
          <a:p>
            <a:pPr algn="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Охулкова Наталия Алексеевна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E:\РППС\боди схемы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49942">
            <a:off x="276099" y="426267"/>
            <a:ext cx="2618317" cy="1963738"/>
          </a:xfrm>
          <a:prstGeom prst="rect">
            <a:avLst/>
          </a:prstGeom>
          <a:noFill/>
        </p:spPr>
      </p:pic>
      <p:pic>
        <p:nvPicPr>
          <p:cNvPr id="1028" name="Picture 4" descr="E:\Длительности картинки\четверть солнце с длительностью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204864"/>
            <a:ext cx="1438128" cy="1438128"/>
          </a:xfrm>
          <a:prstGeom prst="rect">
            <a:avLst/>
          </a:prstGeom>
          <a:noFill/>
        </p:spPr>
      </p:pic>
      <p:pic>
        <p:nvPicPr>
          <p:cNvPr id="1029" name="Picture 5" descr="E:\Восьмая солнце с длительностью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692696"/>
            <a:ext cx="1510136" cy="1510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224376" y="3278128"/>
            <a:ext cx="6583680" cy="5760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Тренировка метроритмического слуха </a:t>
            </a:r>
            <a:endParaRPr lang="ru-RU" sz="2400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660232" y="274320"/>
            <a:ext cx="2483768" cy="4983480"/>
          </a:xfrm>
        </p:spPr>
        <p:txBody>
          <a:bodyPr>
            <a:no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1800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1800" dirty="0" smtClean="0">
                <a:latin typeface="Century Gothic" panose="020B0502020202020204" pitchFamily="34" charset="0"/>
              </a:rPr>
              <a:t>Графическое изображение длительностей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1800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1800" dirty="0" smtClean="0">
                <a:latin typeface="Century Gothic" panose="020B0502020202020204" pitchFamily="34" charset="0"/>
              </a:rPr>
              <a:t>Ритмический рисунок стихотворения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1800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1800" dirty="0" smtClean="0">
                <a:latin typeface="Century Gothic" panose="020B0502020202020204" pitchFamily="34" charset="0"/>
              </a:rPr>
              <a:t>Элементы бодиперкуссии</a:t>
            </a:r>
          </a:p>
          <a:p>
            <a:pPr marL="285750" indent="-285750" algn="just">
              <a:buFont typeface="Courier New" panose="02070309020205020404" pitchFamily="49" charset="0"/>
              <a:buChar char="o"/>
            </a:pPr>
            <a:endParaRPr lang="ru-RU" sz="1800" dirty="0" smtClean="0">
              <a:latin typeface="Century Gothic" panose="020B0502020202020204" pitchFamily="34" charset="0"/>
            </a:endParaRPr>
          </a:p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ru-RU" sz="1800" dirty="0" smtClean="0">
                <a:latin typeface="Century Gothic" panose="020B0502020202020204" pitchFamily="34" charset="0"/>
              </a:rPr>
              <a:t>ДМИ </a:t>
            </a:r>
            <a:endParaRPr lang="ru-RU" sz="1800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568393"/>
            <a:ext cx="4525515" cy="6034020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07504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1520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95536" y="404664"/>
            <a:ext cx="1080120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07504" y="1988840"/>
            <a:ext cx="288032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-508" y="129132"/>
            <a:ext cx="504056" cy="5400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03548" y="6093296"/>
            <a:ext cx="540060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5536" y="5157192"/>
            <a:ext cx="108012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349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G:\Педагогический дебют\m1ofKZ3MXe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1357298"/>
            <a:ext cx="747129" cy="912783"/>
          </a:xfrm>
          <a:prstGeom prst="rect">
            <a:avLst/>
          </a:prstGeom>
          <a:noFill/>
        </p:spPr>
      </p:pic>
      <p:pic>
        <p:nvPicPr>
          <p:cNvPr id="1032" name="Picture 8" descr="G:\Педагогический дебют\xRWQDtmfY0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1071546"/>
            <a:ext cx="1631101" cy="1631101"/>
          </a:xfrm>
          <a:prstGeom prst="rect">
            <a:avLst/>
          </a:prstGeom>
          <a:noFill/>
        </p:spPr>
      </p:pic>
      <p:cxnSp>
        <p:nvCxnSpPr>
          <p:cNvPr id="15" name="Прямая соединительная линия 14"/>
          <p:cNvCxnSpPr/>
          <p:nvPr/>
        </p:nvCxnSpPr>
        <p:spPr>
          <a:xfrm rot="5400000">
            <a:off x="-3143280" y="3429000"/>
            <a:ext cx="6858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14283" y="214290"/>
            <a:ext cx="85725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Наглядные средства обучения в виде карточек и схем</a:t>
            </a:r>
            <a:endParaRPr lang="ru-RU" sz="28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G:\Педагогический дебют\aqGDOnQWi0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142984"/>
            <a:ext cx="1419159" cy="1419159"/>
          </a:xfrm>
          <a:prstGeom prst="rect">
            <a:avLst/>
          </a:prstGeom>
          <a:noFill/>
        </p:spPr>
      </p:pic>
      <p:pic>
        <p:nvPicPr>
          <p:cNvPr id="6" name="Picture 2" descr="G:\Педагогический дебют\aqGDOnQWi0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28794" y="1428736"/>
            <a:ext cx="1000055" cy="100005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7158" y="2071678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ТА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43042" y="2071678"/>
            <a:ext cx="71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ти</a:t>
            </a:r>
            <a:endParaRPr lang="ru-RU" sz="2400" b="1" dirty="0"/>
          </a:p>
        </p:txBody>
      </p:sp>
      <p:pic>
        <p:nvPicPr>
          <p:cNvPr id="1027" name="Picture 3" descr="G:\ДИПЛОМ\картинки\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857496"/>
            <a:ext cx="2690744" cy="2018058"/>
          </a:xfrm>
          <a:prstGeom prst="rect">
            <a:avLst/>
          </a:prstGeom>
          <a:noFill/>
        </p:spPr>
      </p:pic>
      <p:pic>
        <p:nvPicPr>
          <p:cNvPr id="1028" name="Picture 4" descr="G:\ДИПЛОМ\картинки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71604" y="4714884"/>
            <a:ext cx="2595506" cy="1946630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142844" y="5357826"/>
            <a:ext cx="714380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85786" y="6286520"/>
            <a:ext cx="357190" cy="3571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9" name="Picture 5" descr="G:\Педагогический дебют\iCmqPqUvmCc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2462" y="1357298"/>
            <a:ext cx="857196" cy="857196"/>
          </a:xfrm>
          <a:prstGeom prst="rect">
            <a:avLst/>
          </a:prstGeom>
          <a:noFill/>
        </p:spPr>
      </p:pic>
      <p:pic>
        <p:nvPicPr>
          <p:cNvPr id="1031" name="Picture 7" descr="G:\Педагогический дебют\p3OUTm7Xca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1142984"/>
            <a:ext cx="1619177" cy="1619177"/>
          </a:xfrm>
          <a:prstGeom prst="rect">
            <a:avLst/>
          </a:prstGeom>
          <a:noFill/>
        </p:spPr>
      </p:pic>
      <p:sp>
        <p:nvSpPr>
          <p:cNvPr id="23" name="Стрелка вправо 22"/>
          <p:cNvSpPr/>
          <p:nvPr/>
        </p:nvSpPr>
        <p:spPr>
          <a:xfrm>
            <a:off x="3071802" y="1857364"/>
            <a:ext cx="500066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6858016" y="1857364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7000892" y="2214554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четверть</a:t>
            </a:r>
            <a:endParaRPr lang="ru-RU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8001024" y="2214555"/>
            <a:ext cx="1142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восьмые</a:t>
            </a:r>
            <a:endParaRPr lang="ru-RU" sz="1600" b="1" dirty="0"/>
          </a:p>
        </p:txBody>
      </p:sp>
      <p:pic>
        <p:nvPicPr>
          <p:cNvPr id="5" name="Picture 4" descr="G:\Педагогический дебют\OqTPfkhQOEE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786058"/>
            <a:ext cx="2802856" cy="2099953"/>
          </a:xfrm>
          <a:prstGeom prst="rect">
            <a:avLst/>
          </a:prstGeom>
          <a:noFill/>
        </p:spPr>
      </p:pic>
      <p:pic>
        <p:nvPicPr>
          <p:cNvPr id="2" name="Picture 2" descr="G:\Педагогический дебют\j54qfj2Av-c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15008" y="4714884"/>
            <a:ext cx="2745507" cy="1859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181" b="18236"/>
          <a:stretch/>
        </p:blipFill>
        <p:spPr>
          <a:xfrm>
            <a:off x="818374" y="2045958"/>
            <a:ext cx="6329504" cy="47525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«Ритм в музыке - это пульсация,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свидетельствующая о жизни»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</a:rPr>
              <a:t>А. Г. Рубинштейн</a:t>
            </a:r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6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Century Gothic" pitchFamily="34" charset="0"/>
              </a:rPr>
              <a:t>Речевые игры </a:t>
            </a:r>
          </a:p>
          <a:p>
            <a:pPr>
              <a:buNone/>
            </a:pP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  <a:latin typeface="Century Gothic" pitchFamily="34" charset="0"/>
              </a:rPr>
              <a:t>и упражнения</a:t>
            </a:r>
            <a:endParaRPr lang="ru-RU" sz="1800" dirty="0">
              <a:solidFill>
                <a:schemeClr val="bg2">
                  <a:lumMod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3888" y="162880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entury Gothic" pitchFamily="34" charset="0"/>
              </a:rPr>
              <a:t>   Музыкальные дидактические игры</a:t>
            </a:r>
            <a:endParaRPr lang="ru-RU" dirty="0">
              <a:solidFill>
                <a:schemeClr val="bg2">
                  <a:lumMod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051" name="Picture 3" descr="E:\РППС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564904"/>
            <a:ext cx="2152632" cy="28701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16216" y="177281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Century Gothic" pitchFamily="34" charset="0"/>
              </a:rPr>
              <a:t>Игра на ДМИ</a:t>
            </a:r>
            <a:endParaRPr lang="ru-RU" dirty="0">
              <a:solidFill>
                <a:schemeClr val="bg2">
                  <a:lumMod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2052" name="Picture 4" descr="E:\РППС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420888"/>
            <a:ext cx="2511959" cy="3349278"/>
          </a:xfrm>
          <a:prstGeom prst="rect">
            <a:avLst/>
          </a:prstGeom>
          <a:noFill/>
        </p:spPr>
      </p:pic>
      <p:pic>
        <p:nvPicPr>
          <p:cNvPr id="2053" name="Picture 5" descr="E:\РППС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924944"/>
            <a:ext cx="3096344" cy="232225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95536" y="332656"/>
            <a:ext cx="100811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3528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1619672" y="980728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67544" y="162880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8460432" y="836712"/>
            <a:ext cx="216024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95536" y="0"/>
            <a:ext cx="0" cy="2924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5536" y="5229200"/>
            <a:ext cx="0" cy="162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1403648" y="188640"/>
            <a:ext cx="360040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028384" y="116632"/>
            <a:ext cx="576064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668344" y="126876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915816" y="5661248"/>
            <a:ext cx="360040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E:\Длительности картинки\четверть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404664"/>
            <a:ext cx="568092" cy="694384"/>
          </a:xfrm>
          <a:prstGeom prst="rect">
            <a:avLst/>
          </a:prstGeom>
          <a:noFill/>
        </p:spPr>
      </p:pic>
      <p:pic>
        <p:nvPicPr>
          <p:cNvPr id="2055" name="Picture 7" descr="E:\восьма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404664"/>
            <a:ext cx="651620" cy="651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Горизонтальный свиток 4"/>
          <p:cNvSpPr/>
          <p:nvPr/>
        </p:nvSpPr>
        <p:spPr>
          <a:xfrm>
            <a:off x="4214810" y="4643446"/>
            <a:ext cx="4786314" cy="1928802"/>
          </a:xfrm>
          <a:prstGeom prst="horizontalScroll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5715040" cy="85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Речевые упражнения и игры</a:t>
            </a:r>
            <a:br>
              <a:rPr lang="ru-RU" dirty="0" smtClean="0"/>
            </a:br>
            <a:r>
              <a:rPr lang="ru-RU" dirty="0" smtClean="0"/>
              <a:t>(декламация стихов)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5143512"/>
            <a:ext cx="3886200" cy="10715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Перенос «звучащих жестов» на игру на ДМИ с младшими дошкольниками.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2812" y="214290"/>
            <a:ext cx="2808312" cy="37444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3759" y="2265970"/>
            <a:ext cx="2301720" cy="30689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9776" y="900056"/>
            <a:ext cx="1779662" cy="23728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045" y="1191841"/>
            <a:ext cx="2223526" cy="4941168"/>
          </a:xfrm>
          <a:prstGeom prst="rect">
            <a:avLst/>
          </a:prstGeom>
        </p:spPr>
      </p:pic>
      <p:sp>
        <p:nvSpPr>
          <p:cNvPr id="4" name="Плюс 3"/>
          <p:cNvSpPr/>
          <p:nvPr/>
        </p:nvSpPr>
        <p:spPr>
          <a:xfrm>
            <a:off x="3071802" y="5072074"/>
            <a:ext cx="785818" cy="71438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133616"/>
            <a:ext cx="8929718" cy="714380"/>
          </a:xfrm>
        </p:spPr>
        <p:txBody>
          <a:bodyPr>
            <a:normAutofit/>
          </a:bodyPr>
          <a:lstStyle/>
          <a:p>
            <a:r>
              <a:rPr lang="ru-RU" sz="2700" dirty="0" smtClean="0"/>
              <a:t>Игра на Детских музыкальных инструментах</a:t>
            </a:r>
            <a:endParaRPr lang="ru-RU" sz="2700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6286520"/>
            <a:ext cx="500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90000"/>
                  </a:schemeClr>
                </a:solidFill>
                <a:latin typeface="Century Gothic" pitchFamily="34" charset="0"/>
              </a:rPr>
              <a:t>по схемам собственного сочинения </a:t>
            </a:r>
            <a:endParaRPr lang="ru-RU" sz="2000" dirty="0">
              <a:solidFill>
                <a:schemeClr val="tx2">
                  <a:lumMod val="9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9" name="Управляющая кнопка: сведения 8">
            <a:hlinkClick r:id="" action="ppaction://noaction" highlightClick="1"/>
          </p:cNvPr>
          <p:cNvSpPr/>
          <p:nvPr/>
        </p:nvSpPr>
        <p:spPr>
          <a:xfrm>
            <a:off x="8429652" y="6000768"/>
            <a:ext cx="571504" cy="642942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884211"/>
            <a:ext cx="5372089" cy="241744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0288" y="2419785"/>
            <a:ext cx="2520280" cy="336037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606" y="4147941"/>
            <a:ext cx="3771911" cy="1697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777" y="1227029"/>
            <a:ext cx="2223526" cy="4941168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23528" y="881940"/>
            <a:ext cx="1111763" cy="10081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572528" y="200393"/>
            <a:ext cx="428628" cy="3391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987824" y="6065910"/>
            <a:ext cx="584044" cy="577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633606" y="6486575"/>
            <a:ext cx="282210" cy="200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980728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Дети делятся на группы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Каждая группа заполняет карту-схему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Отрабатывают ритмический рисунок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42852"/>
            <a:ext cx="68407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Century Gothic" pitchFamily="34" charset="0"/>
              </a:rPr>
              <a:t>Работа с карточками-схемами по созданию и воспроизведению на ДМИ собственного произведения в группе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100" name="Picture 4" descr="E:\РППС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72816"/>
            <a:ext cx="4499992" cy="33749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283968" y="980729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Под музыку размера 4/4 в четыре такта исполняют свое произведение по схеме</a:t>
            </a:r>
          </a:p>
          <a:p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 descr="E:\РППС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92896"/>
            <a:ext cx="3168352" cy="2376265"/>
          </a:xfrm>
          <a:prstGeom prst="rect">
            <a:avLst/>
          </a:prstGeom>
          <a:noFill/>
        </p:spPr>
      </p:pic>
      <p:pic>
        <p:nvPicPr>
          <p:cNvPr id="4099" name="Picture 3" descr="E:\РППС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4293096"/>
            <a:ext cx="316835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РППС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246746"/>
            <a:ext cx="4824536" cy="3618402"/>
          </a:xfrm>
          <a:prstGeom prst="rect">
            <a:avLst/>
          </a:prstGeom>
          <a:noFill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8492087" y="0"/>
            <a:ext cx="0" cy="6858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676456" y="0"/>
            <a:ext cx="0" cy="69573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Выноска-облако 18"/>
          <p:cNvSpPr/>
          <p:nvPr/>
        </p:nvSpPr>
        <p:spPr>
          <a:xfrm rot="564356">
            <a:off x="5426593" y="2461228"/>
            <a:ext cx="4325115" cy="4000528"/>
          </a:xfrm>
          <a:prstGeom prst="cloudCallou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42853"/>
            <a:ext cx="4000528" cy="64294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Century Gothic" pitchFamily="34" charset="0"/>
              </a:rPr>
              <a:t>Игра «Кубик»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651" r="13601" b="22700"/>
          <a:stretch/>
        </p:blipFill>
        <p:spPr>
          <a:xfrm>
            <a:off x="6228184" y="274638"/>
            <a:ext cx="2263903" cy="1944216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23528" y="274638"/>
            <a:ext cx="1080120" cy="9721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3528" y="1484784"/>
            <a:ext cx="504056" cy="4320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75656" y="274638"/>
            <a:ext cx="216024" cy="2020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23528" y="0"/>
            <a:ext cx="0" cy="41815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75556" y="0"/>
            <a:ext cx="0" cy="418159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509217">
            <a:off x="6000761" y="3143248"/>
            <a:ext cx="31432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 Gothic" pitchFamily="34" charset="0"/>
              </a:rPr>
              <a:t>«Ты катись, веселый кубик,</a:t>
            </a:r>
          </a:p>
          <a:p>
            <a:endParaRPr lang="ru-RU" dirty="0" smtClean="0">
              <a:latin typeface="Century Gothic" pitchFamily="34" charset="0"/>
            </a:endParaRPr>
          </a:p>
          <a:p>
            <a:r>
              <a:rPr lang="ru-RU" dirty="0" smtClean="0">
                <a:latin typeface="Century Gothic" pitchFamily="34" charset="0"/>
              </a:rPr>
              <a:t>Быстро-быстро по рукам!</a:t>
            </a:r>
          </a:p>
          <a:p>
            <a:endParaRPr lang="ru-RU" dirty="0" smtClean="0">
              <a:latin typeface="Century Gothic" pitchFamily="34" charset="0"/>
            </a:endParaRPr>
          </a:p>
          <a:p>
            <a:r>
              <a:rPr lang="ru-RU" dirty="0" smtClean="0">
                <a:latin typeface="Century Gothic" pitchFamily="34" charset="0"/>
              </a:rPr>
              <a:t>У кого остался кубик,</a:t>
            </a:r>
          </a:p>
          <a:p>
            <a:endParaRPr lang="ru-RU" dirty="0" smtClean="0">
              <a:latin typeface="Century Gothic" pitchFamily="34" charset="0"/>
            </a:endParaRPr>
          </a:p>
          <a:p>
            <a:r>
              <a:rPr lang="ru-RU" dirty="0" smtClean="0">
                <a:latin typeface="Century Gothic" pitchFamily="34" charset="0"/>
              </a:rPr>
              <a:t>Тот сейчас сыграет нам!»</a:t>
            </a:r>
            <a:endParaRPr lang="ru-RU" dirty="0">
              <a:latin typeface="Century Gothic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201" r="13601" b="11151"/>
          <a:stretch/>
        </p:blipFill>
        <p:spPr>
          <a:xfrm>
            <a:off x="3643306" y="4071942"/>
            <a:ext cx="2141984" cy="25336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01" t="18500" r="17801" b="25850"/>
          <a:stretch/>
        </p:blipFill>
        <p:spPr>
          <a:xfrm>
            <a:off x="323528" y="4181595"/>
            <a:ext cx="2304256" cy="2394619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2357422" y="4500570"/>
            <a:ext cx="637456" cy="55257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68345" y="180784"/>
            <a:ext cx="1313723" cy="985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РППС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620688"/>
            <a:ext cx="3743062" cy="280729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6172200" cy="720080"/>
          </a:xfrm>
        </p:spPr>
        <p:txBody>
          <a:bodyPr>
            <a:noAutofit/>
          </a:bodyPr>
          <a:lstStyle/>
          <a:p>
            <a:r>
              <a:rPr lang="ru-RU" sz="6600" b="0" dirty="0" smtClean="0">
                <a:latin typeface="Century Gothic" pitchFamily="34" charset="0"/>
              </a:rPr>
              <a:t>Что в итоге?</a:t>
            </a:r>
            <a:endParaRPr lang="ru-RU" sz="6600" b="0" dirty="0">
              <a:latin typeface="Century Gothic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3645024"/>
            <a:ext cx="6172200" cy="2736726"/>
          </a:xfrm>
        </p:spPr>
        <p:txBody>
          <a:bodyPr>
            <a:normAutofit fontScale="92500" lnSpcReduction="10000"/>
          </a:bodyPr>
          <a:lstStyle/>
          <a:p>
            <a:r>
              <a:rPr lang="ru-RU" b="0" dirty="0" smtClean="0">
                <a:latin typeface="Century Gothic" pitchFamily="34" charset="0"/>
              </a:rPr>
              <a:t>Начиная работу в заданном направлении со 2 младшей группы, можно достичь следующих результатов:</a:t>
            </a:r>
          </a:p>
          <a:p>
            <a:pPr>
              <a:buFont typeface="Wingdings" pitchFamily="2" charset="2"/>
              <a:buChar char="Ø"/>
            </a:pPr>
            <a:r>
              <a:rPr lang="ru-RU" b="0" dirty="0" smtClean="0">
                <a:latin typeface="Century Gothic" pitchFamily="34" charset="0"/>
              </a:rPr>
              <a:t>К началу подготовительной к школе группе дети умеют не только воспроизводить готовый ритмический рисунок стиха, произведения, но и могут составлять собственные ритмоформулы.</a:t>
            </a:r>
          </a:p>
          <a:p>
            <a:pPr>
              <a:buFont typeface="Wingdings" pitchFamily="2" charset="2"/>
              <a:buChar char="Ø"/>
            </a:pPr>
            <a:r>
              <a:rPr lang="ru-RU" b="0" dirty="0" smtClean="0">
                <a:latin typeface="Century Gothic" pitchFamily="34" charset="0"/>
              </a:rPr>
              <a:t>Как итог – уникальное музыкально-ритмическое произведение по собственной задумке детей, исполненное на музыкальных инструментах.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316416" y="0"/>
            <a:ext cx="0" cy="620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316416" y="34290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460432" y="0"/>
            <a:ext cx="0" cy="620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460432" y="3429000"/>
            <a:ext cx="0" cy="342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8172400" y="4293096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388424" y="3573016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6378" y="1556792"/>
            <a:ext cx="3065710" cy="18777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569</TotalTime>
  <Words>219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«Развитие чувства ритма у детей дошкольного возраста с использованием карточек-схем»</vt:lpstr>
      <vt:lpstr>Тренировка метроритмического слуха </vt:lpstr>
      <vt:lpstr>Слайд 3</vt:lpstr>
      <vt:lpstr>«Ритм в музыке - это пульсация, свидетельствующая о жизни» А. Г. Рубинштейн </vt:lpstr>
      <vt:lpstr>Речевые упражнения и игры (декламация стихов)</vt:lpstr>
      <vt:lpstr>Игра на Детских музыкальных инструментах</vt:lpstr>
      <vt:lpstr>Слайд 7</vt:lpstr>
      <vt:lpstr>Игра «Кубик»</vt:lpstr>
      <vt:lpstr>Что в итоге?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«Использование карточек-схем для развития чувства ритма у детей дошкольного возраста»</dc:title>
  <dc:creator>User</dc:creator>
  <cp:lastModifiedBy>RWT</cp:lastModifiedBy>
  <cp:revision>51</cp:revision>
  <dcterms:created xsi:type="dcterms:W3CDTF">2024-04-23T15:59:58Z</dcterms:created>
  <dcterms:modified xsi:type="dcterms:W3CDTF">2025-08-28T16:26:53Z</dcterms:modified>
</cp:coreProperties>
</file>