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F3B98D"/>
    <a:srgbClr val="EE77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65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FF805-0250-4852-BDAC-24AA1CBEB281}" type="datetimeFigureOut">
              <a:rPr lang="ru-RU" smtClean="0"/>
              <a:t>03.09.2025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DEB92-7A4F-4030-ACBC-0705230ACE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01785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FF805-0250-4852-BDAC-24AA1CBEB281}" type="datetimeFigureOut">
              <a:rPr lang="ru-RU" smtClean="0"/>
              <a:t>03.09.2025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DEB92-7A4F-4030-ACBC-0705230ACE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75129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FF805-0250-4852-BDAC-24AA1CBEB281}" type="datetimeFigureOut">
              <a:rPr lang="ru-RU" smtClean="0"/>
              <a:t>03.09.2025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DEB92-7A4F-4030-ACBC-0705230ACE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15853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FF805-0250-4852-BDAC-24AA1CBEB281}" type="datetimeFigureOut">
              <a:rPr lang="ru-RU" smtClean="0"/>
              <a:t>03.09.2025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DEB92-7A4F-4030-ACBC-0705230ACE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59511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FF805-0250-4852-BDAC-24AA1CBEB281}" type="datetimeFigureOut">
              <a:rPr lang="ru-RU" smtClean="0"/>
              <a:t>03.09.2025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DEB92-7A4F-4030-ACBC-0705230ACE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45667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FF805-0250-4852-BDAC-24AA1CBEB281}" type="datetimeFigureOut">
              <a:rPr lang="ru-RU" smtClean="0"/>
              <a:t>03.09.2025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DEB92-7A4F-4030-ACBC-0705230ACE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84464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FF805-0250-4852-BDAC-24AA1CBEB281}" type="datetimeFigureOut">
              <a:rPr lang="ru-RU" smtClean="0"/>
              <a:t>03.09.2025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DEB92-7A4F-4030-ACBC-0705230ACE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95955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FF805-0250-4852-BDAC-24AA1CBEB281}" type="datetimeFigureOut">
              <a:rPr lang="ru-RU" smtClean="0"/>
              <a:t>03.09.2025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DEB92-7A4F-4030-ACBC-0705230ACE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46928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FF805-0250-4852-BDAC-24AA1CBEB281}" type="datetimeFigureOut">
              <a:rPr lang="ru-RU" smtClean="0"/>
              <a:t>03.09.2025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DEB92-7A4F-4030-ACBC-0705230ACE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02516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FF805-0250-4852-BDAC-24AA1CBEB281}" type="datetimeFigureOut">
              <a:rPr lang="ru-RU" smtClean="0"/>
              <a:t>03.09.2025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DEB92-7A4F-4030-ACBC-0705230ACE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99491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FF805-0250-4852-BDAC-24AA1CBEB281}" type="datetimeFigureOut">
              <a:rPr lang="ru-RU" smtClean="0"/>
              <a:t>03.09.2025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DEB92-7A4F-4030-ACBC-0705230ACE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20623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5FF805-0250-4852-BDAC-24AA1CBEB281}" type="datetimeFigureOut">
              <a:rPr lang="ru-RU" smtClean="0"/>
              <a:t>03.09.2025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5DEB92-7A4F-4030-ACBC-0705230ACE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94870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f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fif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jfif"/><Relationship Id="rId4" Type="http://schemas.openxmlformats.org/officeDocument/2006/relationships/hyperlink" Target="../../../Downloads/Bakh_-_Syuita_1_violonchel_62625107.mp3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266020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Monotype Corsiva" panose="03010101010201010101" pitchFamily="66" charset="0"/>
              </a:rPr>
              <a:t>Метод И.Н. </a:t>
            </a:r>
            <a:r>
              <a:rPr lang="ru-RU" dirty="0" err="1" smtClean="0">
                <a:latin typeface="Monotype Corsiva" panose="03010101010201010101" pitchFamily="66" charset="0"/>
              </a:rPr>
              <a:t>Мурашковской</a:t>
            </a:r>
            <a:r>
              <a:rPr lang="ru-RU" dirty="0" smtClean="0">
                <a:latin typeface="Monotype Corsiva" panose="03010101010201010101" pitchFamily="66" charset="0"/>
              </a:rPr>
              <a:t> </a:t>
            </a:r>
            <a:r>
              <a:rPr lang="ru-RU" b="1" dirty="0" smtClean="0">
                <a:latin typeface="Monotype Corsiva" panose="03010101010201010101" pitchFamily="66" charset="0"/>
              </a:rPr>
              <a:t>«Когда я стану волшебником…»</a:t>
            </a:r>
            <a:r>
              <a:rPr lang="ru-RU" dirty="0" smtClean="0">
                <a:latin typeface="Monotype Corsiva" panose="03010101010201010101" pitchFamily="66" charset="0"/>
              </a:rPr>
              <a:t>, </a:t>
            </a:r>
            <a:endParaRPr lang="ru-RU" dirty="0">
              <a:latin typeface="Monotype Corsiva" panose="03010101010201010101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2653620"/>
            <a:ext cx="9144000" cy="1655762"/>
          </a:xfrm>
        </p:spPr>
        <p:txBody>
          <a:bodyPr/>
          <a:lstStyle/>
          <a:p>
            <a:r>
              <a:rPr lang="ru-RU" sz="3200" dirty="0" smtClean="0">
                <a:latin typeface="Monotype Corsiva" panose="03010101010201010101" pitchFamily="66" charset="0"/>
              </a:rPr>
              <a:t>как инструмент </a:t>
            </a:r>
            <a:r>
              <a:rPr lang="ru-RU" sz="3200" b="1" dirty="0" smtClean="0">
                <a:latin typeface="Monotype Corsiva" panose="03010101010201010101" pitchFamily="66" charset="0"/>
              </a:rPr>
              <a:t>эффективного</a:t>
            </a:r>
            <a:r>
              <a:rPr lang="ru-RU" sz="3200" dirty="0" smtClean="0">
                <a:latin typeface="Monotype Corsiva" panose="03010101010201010101" pitchFamily="66" charset="0"/>
              </a:rPr>
              <a:t> формирования </a:t>
            </a:r>
            <a:r>
              <a:rPr lang="ru-RU" sz="3200" b="1" dirty="0" smtClean="0">
                <a:latin typeface="Monotype Corsiva" panose="03010101010201010101" pitchFamily="66" charset="0"/>
              </a:rPr>
              <a:t>творческого</a:t>
            </a:r>
            <a:r>
              <a:rPr lang="ru-RU" sz="3200" dirty="0" smtClean="0">
                <a:latin typeface="Monotype Corsiva" panose="03010101010201010101" pitchFamily="66" charset="0"/>
              </a:rPr>
              <a:t> мышления в музыкальном развитии дошкольников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79044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12346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ru-RU" sz="5400" b="1" u="sng" dirty="0" smtClean="0">
                <a:latin typeface="Monotype Corsiva" panose="03010101010201010101" pitchFamily="66" charset="0"/>
              </a:rPr>
              <a:t>Цель: </a:t>
            </a:r>
            <a:r>
              <a:rPr lang="ru-RU" sz="5400" dirty="0" smtClean="0">
                <a:latin typeface="Monotype Corsiva" panose="03010101010201010101" pitchFamily="66" charset="0"/>
              </a:rPr>
              <a:t>развитие творческого мышления в музыкальной деятельности.</a:t>
            </a:r>
            <a:endParaRPr lang="ru-RU" sz="5400" dirty="0">
              <a:latin typeface="Monotype Corsiva" panose="03010101010201010101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68400" y="1770743"/>
            <a:ext cx="985520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u="sng" dirty="0" smtClean="0">
                <a:latin typeface="Monotype Corsiva" panose="03010101010201010101" pitchFamily="66" charset="0"/>
              </a:rPr>
              <a:t>Задачи: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4400" dirty="0" smtClean="0">
                <a:latin typeface="Monotype Corsiva" panose="03010101010201010101" pitchFamily="66" charset="0"/>
              </a:rPr>
              <a:t>Формирование познавательной активности;</a:t>
            </a:r>
            <a:endParaRPr lang="ru-RU" sz="4400" dirty="0" smtClean="0">
              <a:latin typeface="Monotype Corsiva" panose="03010101010201010101" pitchFamily="66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4400" dirty="0" smtClean="0">
                <a:latin typeface="Monotype Corsiva" panose="03010101010201010101" pitchFamily="66" charset="0"/>
              </a:rPr>
              <a:t>Развитие </a:t>
            </a:r>
            <a: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музыкально – ритмических </a:t>
            </a:r>
            <a:r>
              <a:rPr lang="ru-RU" sz="4400" dirty="0" smtClean="0">
                <a:latin typeface="Monotype Corsiva" panose="03010101010201010101" pitchFamily="66" charset="0"/>
              </a:rPr>
              <a:t>навыков;</a:t>
            </a:r>
            <a:endParaRPr lang="ru-RU" sz="4400" dirty="0" smtClean="0">
              <a:latin typeface="Monotype Corsiva" panose="03010101010201010101" pitchFamily="66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4400" dirty="0" smtClean="0">
                <a:latin typeface="Monotype Corsiva" panose="03010101010201010101" pitchFamily="66" charset="0"/>
              </a:rPr>
              <a:t>Воспитание </a:t>
            </a:r>
            <a:r>
              <a:rPr lang="ru-RU" sz="4400" dirty="0" smtClean="0">
                <a:latin typeface="Monotype Corsiva" panose="03010101010201010101" pitchFamily="66" charset="0"/>
              </a:rPr>
              <a:t>доброжелательного отношения к сверстникам</a:t>
            </a:r>
            <a:r>
              <a:rPr lang="ru-RU" sz="4400" dirty="0" smtClean="0">
                <a:latin typeface="Monotype Corsiva" panose="03010101010201010101" pitchFamily="66" charset="0"/>
              </a:rPr>
              <a:t>.</a:t>
            </a:r>
            <a:endParaRPr lang="ru-RU" sz="4400" dirty="0" smtClean="0">
              <a:latin typeface="Monotype Corsiva" panose="03010101010201010101" pitchFamily="66" charset="0"/>
            </a:endParaRPr>
          </a:p>
          <a:p>
            <a:endParaRPr lang="ru-RU" sz="4400" dirty="0" smtClean="0">
              <a:latin typeface="Monotype Corsiva" panose="03010101010201010101" pitchFamily="66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ru-RU" sz="4400" dirty="0"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2459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93111" y="775947"/>
            <a:ext cx="7474857" cy="530610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sz="3600" dirty="0" smtClean="0">
              <a:latin typeface="Monotype Corsiva" panose="03010101010201010101" pitchFamily="66" charset="0"/>
            </a:endParaRPr>
          </a:p>
          <a:p>
            <a:pPr marL="0" indent="0" algn="ctr">
              <a:buNone/>
            </a:pPr>
            <a:r>
              <a:rPr lang="ru-RU" sz="5400" dirty="0" smtClean="0">
                <a:latin typeface="Monotype Corsiva" panose="03010101010201010101" pitchFamily="66" charset="0"/>
              </a:rPr>
              <a:t>Мало </a:t>
            </a:r>
            <a:r>
              <a:rPr lang="ru-RU" sz="5400" dirty="0">
                <a:latin typeface="Monotype Corsiva" panose="03010101010201010101" pitchFamily="66" charset="0"/>
              </a:rPr>
              <a:t>дать разрешение на работу воображения. </a:t>
            </a:r>
            <a:endParaRPr lang="ru-RU" sz="5400" dirty="0" smtClean="0">
              <a:latin typeface="Monotype Corsiva" panose="03010101010201010101" pitchFamily="66" charset="0"/>
            </a:endParaRPr>
          </a:p>
          <a:p>
            <a:pPr marL="0" indent="0" algn="ctr">
              <a:buNone/>
            </a:pPr>
            <a:r>
              <a:rPr lang="ru-RU" sz="5400" dirty="0" smtClean="0">
                <a:latin typeface="Monotype Corsiva" panose="03010101010201010101" pitchFamily="66" charset="0"/>
              </a:rPr>
              <a:t>Нужно </a:t>
            </a:r>
            <a:r>
              <a:rPr lang="ru-RU" sz="5400" dirty="0">
                <a:latin typeface="Monotype Corsiva" panose="03010101010201010101" pitchFamily="66" charset="0"/>
              </a:rPr>
              <a:t>найти способ для </a:t>
            </a:r>
            <a:r>
              <a:rPr lang="ru-RU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поддержания</a:t>
            </a:r>
            <a:r>
              <a:rPr lang="ru-RU" sz="5400" dirty="0">
                <a:latin typeface="Monotype Corsiva" panose="03010101010201010101" pitchFamily="66" charset="0"/>
              </a:rPr>
              <a:t> </a:t>
            </a:r>
            <a:r>
              <a:rPr lang="ru-RU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интереса</a:t>
            </a:r>
            <a:r>
              <a:rPr lang="ru-RU" sz="5400" dirty="0">
                <a:latin typeface="Monotype Corsiva" panose="03010101010201010101" pitchFamily="66" charset="0"/>
              </a:rPr>
              <a:t> к таким занятиям.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81746" y="369455"/>
            <a:ext cx="4630584" cy="5349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4051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594"/>
            <a:ext cx="12193057" cy="6858594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09172" y="819193"/>
            <a:ext cx="7014029" cy="5219020"/>
          </a:xfrm>
        </p:spPr>
        <p:txBody>
          <a:bodyPr/>
          <a:lstStyle/>
          <a:p>
            <a:pPr marL="0" indent="0" algn="ctr">
              <a:buNone/>
            </a:pPr>
            <a:endParaRPr lang="ru-RU" sz="4400" dirty="0" smtClean="0">
              <a:latin typeface="Monotype Corsiva" panose="03010101010201010101" pitchFamily="66" charset="0"/>
            </a:endParaRPr>
          </a:p>
          <a:p>
            <a:pPr marL="0" indent="0" algn="ctr">
              <a:buNone/>
            </a:pPr>
            <a:r>
              <a:rPr lang="ru-RU" sz="5400" dirty="0">
                <a:latin typeface="Monotype Corsiva" panose="03010101010201010101" pitchFamily="66" charset="0"/>
              </a:rPr>
              <a:t>К</a:t>
            </a:r>
            <a:r>
              <a:rPr lang="ru-RU" sz="5400" dirty="0" smtClean="0">
                <a:latin typeface="Monotype Corsiva" panose="03010101010201010101" pitchFamily="66" charset="0"/>
              </a:rPr>
              <a:t>то </a:t>
            </a:r>
            <a:r>
              <a:rPr lang="ru-RU" sz="5400" dirty="0">
                <a:latin typeface="Monotype Corsiva" panose="03010101010201010101" pitchFamily="66" charset="0"/>
              </a:rPr>
              <a:t>возвращает все потерянное, </a:t>
            </a:r>
            <a:endParaRPr lang="ru-RU" sz="5400" dirty="0" smtClean="0">
              <a:latin typeface="Monotype Corsiva" panose="03010101010201010101" pitchFamily="66" charset="0"/>
            </a:endParaRPr>
          </a:p>
          <a:p>
            <a:pPr marL="0" indent="0" algn="ctr">
              <a:buNone/>
            </a:pPr>
            <a:r>
              <a:rPr lang="ru-RU" sz="5400" dirty="0" smtClean="0">
                <a:latin typeface="Monotype Corsiva" panose="03010101010201010101" pitchFamily="66" charset="0"/>
              </a:rPr>
              <a:t>кто </a:t>
            </a:r>
            <a:r>
              <a:rPr lang="ru-RU" sz="5400" dirty="0">
                <a:latin typeface="Monotype Corsiva" panose="03010101010201010101" pitchFamily="66" charset="0"/>
              </a:rPr>
              <a:t>выполняет самые невероятные пожелания? 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51158" y="-1"/>
            <a:ext cx="4513943" cy="6458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039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57" y="0"/>
            <a:ext cx="12193057" cy="685859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4550" y="4621896"/>
            <a:ext cx="5621336" cy="1639022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/>
          <a:srcRect l="40483" r="-579"/>
          <a:stretch/>
        </p:blipFill>
        <p:spPr>
          <a:xfrm>
            <a:off x="812568" y="635096"/>
            <a:ext cx="5735485" cy="301587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2488" y="784028"/>
            <a:ext cx="4096656" cy="4096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7301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863" y="275771"/>
            <a:ext cx="5340446" cy="2554513"/>
          </a:xfrm>
          <a:prstGeom prst="rect">
            <a:avLst/>
          </a:prstGeom>
        </p:spPr>
      </p:pic>
      <p:pic>
        <p:nvPicPr>
          <p:cNvPr id="4" name="Рисунок 3">
            <a:hlinkClick r:id="rId4" action="ppaction://hlinkfile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3769" y="275770"/>
            <a:ext cx="4789888" cy="275771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25663" y="3323352"/>
            <a:ext cx="4842680" cy="3444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0248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266020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Monotype Corsiva" panose="03010101010201010101" pitchFamily="66" charset="0"/>
              </a:rPr>
              <a:t>Метод И.Н. </a:t>
            </a:r>
            <a:r>
              <a:rPr lang="ru-RU" dirty="0" err="1" smtClean="0">
                <a:latin typeface="Monotype Corsiva" panose="03010101010201010101" pitchFamily="66" charset="0"/>
              </a:rPr>
              <a:t>Мурашковской</a:t>
            </a:r>
            <a:r>
              <a:rPr lang="ru-RU" dirty="0" smtClean="0">
                <a:latin typeface="Monotype Corsiva" panose="03010101010201010101" pitchFamily="66" charset="0"/>
              </a:rPr>
              <a:t> </a:t>
            </a:r>
            <a:r>
              <a:rPr lang="ru-RU" b="1" dirty="0" smtClean="0">
                <a:latin typeface="Monotype Corsiva" panose="03010101010201010101" pitchFamily="66" charset="0"/>
              </a:rPr>
              <a:t>«Когда я стану волшебником…»</a:t>
            </a:r>
            <a:r>
              <a:rPr lang="ru-RU" dirty="0" smtClean="0">
                <a:latin typeface="Monotype Corsiva" panose="03010101010201010101" pitchFamily="66" charset="0"/>
              </a:rPr>
              <a:t>, </a:t>
            </a:r>
            <a:endParaRPr lang="ru-RU" dirty="0">
              <a:latin typeface="Monotype Corsiva" panose="03010101010201010101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2653620"/>
            <a:ext cx="9144000" cy="1655762"/>
          </a:xfrm>
        </p:spPr>
        <p:txBody>
          <a:bodyPr/>
          <a:lstStyle/>
          <a:p>
            <a:r>
              <a:rPr lang="ru-RU" sz="3200" dirty="0" smtClean="0">
                <a:latin typeface="Monotype Corsiva" panose="03010101010201010101" pitchFamily="66" charset="0"/>
              </a:rPr>
              <a:t>как инструмент </a:t>
            </a:r>
            <a:r>
              <a:rPr lang="ru-RU" sz="3200" b="1" dirty="0" smtClean="0">
                <a:latin typeface="Monotype Corsiva" panose="03010101010201010101" pitchFamily="66" charset="0"/>
              </a:rPr>
              <a:t>эффективного</a:t>
            </a:r>
            <a:r>
              <a:rPr lang="ru-RU" sz="3200" dirty="0" smtClean="0">
                <a:latin typeface="Monotype Corsiva" panose="03010101010201010101" pitchFamily="66" charset="0"/>
              </a:rPr>
              <a:t> формирования </a:t>
            </a:r>
            <a:r>
              <a:rPr lang="ru-RU" sz="3200" b="1" dirty="0" smtClean="0">
                <a:latin typeface="Monotype Corsiva" panose="03010101010201010101" pitchFamily="66" charset="0"/>
              </a:rPr>
              <a:t>творческого</a:t>
            </a:r>
            <a:r>
              <a:rPr lang="ru-RU" sz="3200" dirty="0" smtClean="0">
                <a:latin typeface="Monotype Corsiva" panose="03010101010201010101" pitchFamily="66" charset="0"/>
              </a:rPr>
              <a:t> мышления в музыкальном развитии дошкольников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15657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433</TotalTime>
  <Words>95</Words>
  <Application>Microsoft Office PowerPoint</Application>
  <PresentationFormat>Широкоэкранный</PresentationFormat>
  <Paragraphs>15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Monotype Corsiva</vt:lpstr>
      <vt:lpstr>Тема Office</vt:lpstr>
      <vt:lpstr>Метод И.Н. Мурашковской «Когда я стану волшебником…», </vt:lpstr>
      <vt:lpstr>Цель: развитие творческого мышления в музыкальной деятельности.</vt:lpstr>
      <vt:lpstr>Презентация PowerPoint</vt:lpstr>
      <vt:lpstr>Презентация PowerPoint</vt:lpstr>
      <vt:lpstr>Презентация PowerPoint</vt:lpstr>
      <vt:lpstr>Презентация PowerPoint</vt:lpstr>
      <vt:lpstr>Метод И.Н. Мурашковской «Когда я стану волшебником…»,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Метод И.Н. Мурашковской «Когда я стану волшебником…», </dc:title>
  <dc:creator>Пользователь</dc:creator>
  <cp:lastModifiedBy>Пользователь</cp:lastModifiedBy>
  <cp:revision>18</cp:revision>
  <dcterms:created xsi:type="dcterms:W3CDTF">2025-08-27T09:49:18Z</dcterms:created>
  <dcterms:modified xsi:type="dcterms:W3CDTF">2025-09-03T09:35:14Z</dcterms:modified>
</cp:coreProperties>
</file>