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3B98D"/>
    <a:srgbClr val="EE7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7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1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58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51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6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44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595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9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251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94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06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FF805-0250-4852-BDAC-24AA1CBEB281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DEB92-7A4F-4030-ACBC-0705230ACE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8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fi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fif"/><Relationship Id="rId4" Type="http://schemas.openxmlformats.org/officeDocument/2006/relationships/hyperlink" Target="../../../Downloads/Bakh_-_Syuita_1_violonchel_62625107.mp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602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Метод И.Н. </a:t>
            </a:r>
            <a:r>
              <a:rPr lang="ru-RU" dirty="0" err="1" smtClean="0">
                <a:latin typeface="Monotype Corsiva" panose="03010101010201010101" pitchFamily="66" charset="0"/>
              </a:rPr>
              <a:t>Мурашковской</a:t>
            </a:r>
            <a:r>
              <a:rPr lang="ru-RU" dirty="0" smtClean="0"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latin typeface="Monotype Corsiva" panose="03010101010201010101" pitchFamily="66" charset="0"/>
              </a:rPr>
              <a:t>«Когда я стану волшебником…»</a:t>
            </a:r>
            <a:r>
              <a:rPr lang="ru-RU" dirty="0" smtClean="0">
                <a:latin typeface="Monotype Corsiva" panose="03010101010201010101" pitchFamily="66" charset="0"/>
              </a:rPr>
              <a:t>,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653620"/>
            <a:ext cx="9144000" cy="1655762"/>
          </a:xfrm>
        </p:spPr>
        <p:txBody>
          <a:bodyPr/>
          <a:lstStyle/>
          <a:p>
            <a:r>
              <a:rPr lang="ru-RU" sz="3200" dirty="0" smtClean="0">
                <a:latin typeface="Monotype Corsiva" panose="03010101010201010101" pitchFamily="66" charset="0"/>
              </a:rPr>
              <a:t>как инструмент </a:t>
            </a:r>
            <a:r>
              <a:rPr lang="ru-RU" sz="3200" b="1" dirty="0" smtClean="0">
                <a:latin typeface="Monotype Corsiva" panose="03010101010201010101" pitchFamily="66" charset="0"/>
              </a:rPr>
              <a:t>эффективного</a:t>
            </a:r>
            <a:r>
              <a:rPr lang="ru-RU" sz="3200" dirty="0" smtClean="0">
                <a:latin typeface="Monotype Corsiva" panose="03010101010201010101" pitchFamily="66" charset="0"/>
              </a:rPr>
              <a:t> формирования </a:t>
            </a:r>
            <a:r>
              <a:rPr lang="ru-RU" sz="3200" b="1" dirty="0" smtClean="0">
                <a:latin typeface="Monotype Corsiva" panose="03010101010201010101" pitchFamily="66" charset="0"/>
              </a:rPr>
              <a:t>творческого</a:t>
            </a:r>
            <a:r>
              <a:rPr lang="ru-RU" sz="3200" dirty="0" smtClean="0">
                <a:latin typeface="Monotype Corsiva" panose="03010101010201010101" pitchFamily="66" charset="0"/>
              </a:rPr>
              <a:t> мышления в музыкальном развитии дошкольников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04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23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b="1" u="sng" dirty="0" smtClean="0">
                <a:latin typeface="Monotype Corsiva" panose="03010101010201010101" pitchFamily="66" charset="0"/>
              </a:rPr>
              <a:t>Цель: </a:t>
            </a:r>
            <a:r>
              <a:rPr lang="ru-RU" sz="5400" dirty="0" smtClean="0">
                <a:latin typeface="Monotype Corsiva" panose="03010101010201010101" pitchFamily="66" charset="0"/>
              </a:rPr>
              <a:t>развитие творческого мышления в музыкальной деятельности.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8400" y="1770743"/>
            <a:ext cx="9855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>
                <a:latin typeface="Monotype Corsiva" panose="03010101010201010101" pitchFamily="66" charset="0"/>
              </a:rPr>
              <a:t>Задачи: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Monotype Corsiva" panose="03010101010201010101" pitchFamily="66" charset="0"/>
              </a:rPr>
              <a:t>Формирование познавательной активности;</a:t>
            </a:r>
            <a:endParaRPr lang="ru-RU" sz="4400" dirty="0" smtClean="0">
              <a:latin typeface="Monotype Corsiva" panose="03010101010201010101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Monotype Corsiva" panose="03010101010201010101" pitchFamily="66" charset="0"/>
              </a:rPr>
              <a:t>Развитие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музыкально – ритмических </a:t>
            </a:r>
            <a:r>
              <a:rPr lang="ru-RU" sz="4400" dirty="0" smtClean="0">
                <a:latin typeface="Monotype Corsiva" panose="03010101010201010101" pitchFamily="66" charset="0"/>
              </a:rPr>
              <a:t>навыков;</a:t>
            </a:r>
            <a:endParaRPr lang="ru-RU" sz="4400" dirty="0" smtClean="0">
              <a:latin typeface="Monotype Corsiva" panose="03010101010201010101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Monotype Corsiva" panose="03010101010201010101" pitchFamily="66" charset="0"/>
              </a:rPr>
              <a:t>Воспитание </a:t>
            </a:r>
            <a:r>
              <a:rPr lang="ru-RU" sz="4400" dirty="0" smtClean="0">
                <a:latin typeface="Monotype Corsiva" panose="03010101010201010101" pitchFamily="66" charset="0"/>
              </a:rPr>
              <a:t>доброжелательного отношения к сверстникам</a:t>
            </a:r>
            <a:r>
              <a:rPr lang="ru-RU" sz="4400" dirty="0" smtClean="0">
                <a:latin typeface="Monotype Corsiva" panose="03010101010201010101" pitchFamily="66" charset="0"/>
              </a:rPr>
              <a:t>.</a:t>
            </a:r>
            <a:endParaRPr lang="ru-RU" sz="4400" dirty="0" smtClean="0">
              <a:latin typeface="Monotype Corsiva" panose="03010101010201010101" pitchFamily="66" charset="0"/>
            </a:endParaRPr>
          </a:p>
          <a:p>
            <a:endParaRPr lang="ru-RU" sz="4400" dirty="0" smtClean="0">
              <a:latin typeface="Monotype Corsiva" panose="03010101010201010101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45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3111" y="775947"/>
            <a:ext cx="7474857" cy="53061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latin typeface="Monotype Corsiva" panose="03010101010201010101" pitchFamily="66" charset="0"/>
              </a:rPr>
              <a:t>Мало </a:t>
            </a:r>
            <a:r>
              <a:rPr lang="ru-RU" sz="5400" dirty="0">
                <a:latin typeface="Monotype Corsiva" panose="03010101010201010101" pitchFamily="66" charset="0"/>
              </a:rPr>
              <a:t>дать разрешение на работу воображения. </a:t>
            </a:r>
            <a:endParaRPr lang="ru-RU" sz="5400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latin typeface="Monotype Corsiva" panose="03010101010201010101" pitchFamily="66" charset="0"/>
              </a:rPr>
              <a:t>Нужно </a:t>
            </a:r>
            <a:r>
              <a:rPr lang="ru-RU" sz="5400" dirty="0">
                <a:latin typeface="Monotype Corsiva" panose="03010101010201010101" pitchFamily="66" charset="0"/>
              </a:rPr>
              <a:t>найти способ для 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поддержания</a:t>
            </a:r>
            <a:r>
              <a:rPr lang="ru-RU" sz="5400" dirty="0">
                <a:latin typeface="Monotype Corsiva" panose="03010101010201010101" pitchFamily="66" charset="0"/>
              </a:rPr>
              <a:t> 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интереса</a:t>
            </a:r>
            <a:r>
              <a:rPr lang="ru-RU" sz="5400" dirty="0">
                <a:latin typeface="Monotype Corsiva" panose="03010101010201010101" pitchFamily="66" charset="0"/>
              </a:rPr>
              <a:t> к таким занятиям.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746" y="369455"/>
            <a:ext cx="4630584" cy="534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5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9172" y="819193"/>
            <a:ext cx="7014029" cy="5219020"/>
          </a:xfrm>
        </p:spPr>
        <p:txBody>
          <a:bodyPr/>
          <a:lstStyle/>
          <a:p>
            <a:pPr marL="0" indent="0" algn="ctr">
              <a:buNone/>
            </a:pPr>
            <a:endParaRPr lang="ru-RU" sz="4400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5400" dirty="0">
                <a:latin typeface="Monotype Corsiva" panose="03010101010201010101" pitchFamily="66" charset="0"/>
              </a:rPr>
              <a:t>К</a:t>
            </a:r>
            <a:r>
              <a:rPr lang="ru-RU" sz="5400" dirty="0" smtClean="0">
                <a:latin typeface="Monotype Corsiva" panose="03010101010201010101" pitchFamily="66" charset="0"/>
              </a:rPr>
              <a:t>то </a:t>
            </a:r>
            <a:r>
              <a:rPr lang="ru-RU" sz="5400" dirty="0">
                <a:latin typeface="Monotype Corsiva" panose="03010101010201010101" pitchFamily="66" charset="0"/>
              </a:rPr>
              <a:t>возвращает все потерянное, </a:t>
            </a:r>
            <a:endParaRPr lang="ru-RU" sz="5400" dirty="0" smtClean="0"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latin typeface="Monotype Corsiva" panose="03010101010201010101" pitchFamily="66" charset="0"/>
              </a:rPr>
              <a:t>кто </a:t>
            </a:r>
            <a:r>
              <a:rPr lang="ru-RU" sz="5400" dirty="0">
                <a:latin typeface="Monotype Corsiva" panose="03010101010201010101" pitchFamily="66" charset="0"/>
              </a:rPr>
              <a:t>выполняет самые невероятные пожелания?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158" y="-1"/>
            <a:ext cx="4513943" cy="645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550" y="4621896"/>
            <a:ext cx="5621336" cy="16390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40483" r="-579"/>
          <a:stretch/>
        </p:blipFill>
        <p:spPr>
          <a:xfrm>
            <a:off x="812568" y="635096"/>
            <a:ext cx="5735485" cy="30158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88" y="784028"/>
            <a:ext cx="4096656" cy="40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63" y="275771"/>
            <a:ext cx="5340446" cy="2554513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769" y="275770"/>
            <a:ext cx="4789888" cy="27577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663" y="3323352"/>
            <a:ext cx="4842680" cy="34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602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Метод И.Н. </a:t>
            </a:r>
            <a:r>
              <a:rPr lang="ru-RU" dirty="0" err="1" smtClean="0">
                <a:latin typeface="Monotype Corsiva" panose="03010101010201010101" pitchFamily="66" charset="0"/>
              </a:rPr>
              <a:t>Мурашковской</a:t>
            </a:r>
            <a:r>
              <a:rPr lang="ru-RU" dirty="0" smtClean="0"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latin typeface="Monotype Corsiva" panose="03010101010201010101" pitchFamily="66" charset="0"/>
              </a:rPr>
              <a:t>«Когда я стану волшебником…»</a:t>
            </a:r>
            <a:r>
              <a:rPr lang="ru-RU" dirty="0" smtClean="0">
                <a:latin typeface="Monotype Corsiva" panose="03010101010201010101" pitchFamily="66" charset="0"/>
              </a:rPr>
              <a:t>,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653620"/>
            <a:ext cx="9144000" cy="1655762"/>
          </a:xfrm>
        </p:spPr>
        <p:txBody>
          <a:bodyPr/>
          <a:lstStyle/>
          <a:p>
            <a:r>
              <a:rPr lang="ru-RU" sz="3200" dirty="0" smtClean="0">
                <a:latin typeface="Monotype Corsiva" panose="03010101010201010101" pitchFamily="66" charset="0"/>
              </a:rPr>
              <a:t>как инструмент </a:t>
            </a:r>
            <a:r>
              <a:rPr lang="ru-RU" sz="3200" b="1" dirty="0" smtClean="0">
                <a:latin typeface="Monotype Corsiva" panose="03010101010201010101" pitchFamily="66" charset="0"/>
              </a:rPr>
              <a:t>эффективного</a:t>
            </a:r>
            <a:r>
              <a:rPr lang="ru-RU" sz="3200" dirty="0" smtClean="0">
                <a:latin typeface="Monotype Corsiva" panose="03010101010201010101" pitchFamily="66" charset="0"/>
              </a:rPr>
              <a:t> формирования </a:t>
            </a:r>
            <a:r>
              <a:rPr lang="ru-RU" sz="3200" b="1" dirty="0" smtClean="0">
                <a:latin typeface="Monotype Corsiva" panose="03010101010201010101" pitchFamily="66" charset="0"/>
              </a:rPr>
              <a:t>творческого</a:t>
            </a:r>
            <a:r>
              <a:rPr lang="ru-RU" sz="3200" dirty="0" smtClean="0">
                <a:latin typeface="Monotype Corsiva" panose="03010101010201010101" pitchFamily="66" charset="0"/>
              </a:rPr>
              <a:t> мышления в музыкальном развитии дошкольников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65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95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Monotype Corsiva</vt:lpstr>
      <vt:lpstr>Тема Office</vt:lpstr>
      <vt:lpstr>Метод И.Н. Мурашковской «Когда я стану волшебником…», </vt:lpstr>
      <vt:lpstr>Цель: развитие творческого мышления в музыкальной деятельности.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И.Н. Мурашковской «Когда я стану волшебником…»,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И.Н. Мурашковской «Когда я стану волшебником…», </dc:title>
  <dc:creator>Пользователь</dc:creator>
  <cp:lastModifiedBy>Пользователь</cp:lastModifiedBy>
  <cp:revision>18</cp:revision>
  <dcterms:created xsi:type="dcterms:W3CDTF">2025-08-27T09:49:18Z</dcterms:created>
  <dcterms:modified xsi:type="dcterms:W3CDTF">2025-09-03T09:35:14Z</dcterms:modified>
</cp:coreProperties>
</file>